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1" r:id="rId1"/>
  </p:sldMasterIdLst>
  <p:notesMasterIdLst>
    <p:notesMasterId r:id="rId12"/>
  </p:notesMasterIdLst>
  <p:sldIdLst>
    <p:sldId id="257" r:id="rId2"/>
    <p:sldId id="260" r:id="rId3"/>
    <p:sldId id="261" r:id="rId4"/>
    <p:sldId id="265" r:id="rId5"/>
    <p:sldId id="272" r:id="rId6"/>
    <p:sldId id="268" r:id="rId7"/>
    <p:sldId id="269" r:id="rId8"/>
    <p:sldId id="271" r:id="rId9"/>
    <p:sldId id="273" r:id="rId10"/>
    <p:sldId id="258" r:id="rId11"/>
  </p:sldIdLst>
  <p:sldSz cx="9901238"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340">
          <p15:clr>
            <a:srgbClr val="A4A3A4"/>
          </p15:clr>
        </p15:guide>
        <p15:guide id="2" orient="horz" pos="890">
          <p15:clr>
            <a:srgbClr val="A4A3A4"/>
          </p15:clr>
        </p15:guide>
        <p15:guide id="3" pos="261">
          <p15:clr>
            <a:srgbClr val="A4A3A4"/>
          </p15:clr>
        </p15:guide>
        <p15:guide id="4" pos="316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kijä" initials="T"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23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35" autoAdjust="0"/>
    <p:restoredTop sz="74438" autoAdjust="0"/>
  </p:normalViewPr>
  <p:slideViewPr>
    <p:cSldViewPr>
      <p:cViewPr>
        <p:scale>
          <a:sx n="66" d="100"/>
          <a:sy n="66" d="100"/>
        </p:scale>
        <p:origin x="-2292" y="-468"/>
      </p:cViewPr>
      <p:guideLst>
        <p:guide orient="horz" pos="3340"/>
        <p:guide orient="horz" pos="890"/>
        <p:guide pos="261"/>
        <p:guide pos="316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5" d="100"/>
          <a:sy n="85" d="100"/>
        </p:scale>
        <p:origin x="-31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i-FI"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AF8F66-4AC9-47DE-87B5-7BB3B1859CC0}" type="datetimeFigureOut">
              <a:rPr lang="fi-FI" smtClean="0"/>
              <a:pPr/>
              <a:t>25.11.2015</a:t>
            </a:fld>
            <a:endParaRPr lang="fi-FI" dirty="0"/>
          </a:p>
        </p:txBody>
      </p:sp>
      <p:sp>
        <p:nvSpPr>
          <p:cNvPr id="4" name="Slide Image Placeholder 3"/>
          <p:cNvSpPr>
            <a:spLocks noGrp="1" noRot="1" noChangeAspect="1"/>
          </p:cNvSpPr>
          <p:nvPr>
            <p:ph type="sldImg" idx="2"/>
          </p:nvPr>
        </p:nvSpPr>
        <p:spPr>
          <a:xfrm>
            <a:off x="954088" y="685800"/>
            <a:ext cx="4949825" cy="3429000"/>
          </a:xfrm>
          <a:prstGeom prst="rect">
            <a:avLst/>
          </a:prstGeom>
          <a:noFill/>
          <a:ln w="12700">
            <a:solidFill>
              <a:prstClr val="black"/>
            </a:solidFill>
          </a:ln>
        </p:spPr>
        <p:txBody>
          <a:bodyPr vert="horz" lIns="91440" tIns="45720" rIns="91440" bIns="45720" rtlCol="0" anchor="ctr"/>
          <a:lstStyle/>
          <a:p>
            <a:endParaRPr lang="fi-FI"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i-FI"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F22C6C-7221-469C-87F5-4CEC1C848D91}" type="slidenum">
              <a:rPr lang="fi-FI" smtClean="0"/>
              <a:pPr/>
              <a:t>‹#›</a:t>
            </a:fld>
            <a:endParaRPr lang="fi-FI" dirty="0"/>
          </a:p>
        </p:txBody>
      </p:sp>
    </p:spTree>
    <p:extLst>
      <p:ext uri="{BB962C8B-B14F-4D97-AF65-F5344CB8AC3E}">
        <p14:creationId xmlns:p14="http://schemas.microsoft.com/office/powerpoint/2010/main" val="2716578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In </a:t>
            </a:r>
            <a:r>
              <a:rPr lang="fi-FI" dirty="0" err="1" smtClean="0"/>
              <a:t>addition</a:t>
            </a:r>
            <a:r>
              <a:rPr lang="fi-FI" dirty="0" smtClean="0"/>
              <a:t>, </a:t>
            </a:r>
            <a:r>
              <a:rPr lang="fi-FI" dirty="0" err="1" smtClean="0"/>
              <a:t>Skyvan</a:t>
            </a:r>
            <a:r>
              <a:rPr lang="fi-FI" dirty="0" smtClean="0"/>
              <a:t> </a:t>
            </a:r>
            <a:r>
              <a:rPr lang="fi-FI" dirty="0" err="1" smtClean="0"/>
              <a:t>will</a:t>
            </a:r>
            <a:r>
              <a:rPr lang="fi-FI" dirty="0" smtClean="0"/>
              <a:t> </a:t>
            </a:r>
            <a:r>
              <a:rPr lang="fi-FI" dirty="0" err="1" smtClean="0"/>
              <a:t>be</a:t>
            </a:r>
            <a:r>
              <a:rPr lang="fi-FI" dirty="0" smtClean="0"/>
              <a:t> </a:t>
            </a:r>
            <a:r>
              <a:rPr lang="fi-FI" dirty="0" err="1" smtClean="0"/>
              <a:t>equipped</a:t>
            </a:r>
            <a:r>
              <a:rPr lang="fi-FI" dirty="0" smtClean="0"/>
              <a:t> with </a:t>
            </a:r>
            <a:r>
              <a:rPr lang="fi-FI" dirty="0" err="1" smtClean="0"/>
              <a:t>particle</a:t>
            </a:r>
            <a:r>
              <a:rPr lang="fi-FI" dirty="0" smtClean="0"/>
              <a:t> </a:t>
            </a:r>
            <a:r>
              <a:rPr lang="fi-FI" dirty="0" err="1" smtClean="0"/>
              <a:t>sensors</a:t>
            </a:r>
            <a:r>
              <a:rPr lang="fi-FI" dirty="0" smtClean="0"/>
              <a:t>.</a:t>
            </a:r>
            <a:endParaRPr lang="en-US" dirty="0"/>
          </a:p>
        </p:txBody>
      </p:sp>
      <p:sp>
        <p:nvSpPr>
          <p:cNvPr id="4" name="Dian numeron paikkamerkki 3"/>
          <p:cNvSpPr>
            <a:spLocks noGrp="1"/>
          </p:cNvSpPr>
          <p:nvPr>
            <p:ph type="sldNum" sz="quarter" idx="10"/>
          </p:nvPr>
        </p:nvSpPr>
        <p:spPr/>
        <p:txBody>
          <a:bodyPr/>
          <a:lstStyle/>
          <a:p>
            <a:fld id="{C6F22C6C-7221-469C-87F5-4CEC1C848D91}" type="slidenum">
              <a:rPr lang="fi-FI" smtClean="0"/>
              <a:pPr/>
              <a:t>4</a:t>
            </a:fld>
            <a:endParaRPr lang="fi-FI" dirty="0"/>
          </a:p>
        </p:txBody>
      </p:sp>
    </p:spTree>
    <p:extLst>
      <p:ext uri="{BB962C8B-B14F-4D97-AF65-F5344CB8AC3E}">
        <p14:creationId xmlns:p14="http://schemas.microsoft.com/office/powerpoint/2010/main" val="694007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i-FI" dirty="0" smtClean="0"/>
              <a:t>Trafi </a:t>
            </a:r>
            <a:r>
              <a:rPr lang="fi-FI" dirty="0" err="1" smtClean="0"/>
              <a:t>will</a:t>
            </a:r>
            <a:r>
              <a:rPr lang="fi-FI" dirty="0" smtClean="0"/>
              <a:t> </a:t>
            </a:r>
            <a:r>
              <a:rPr lang="fi-FI" dirty="0" err="1" smtClean="0"/>
              <a:t>procure</a:t>
            </a:r>
            <a:r>
              <a:rPr lang="fi-FI" baseline="0" dirty="0" smtClean="0"/>
              <a:t> </a:t>
            </a:r>
            <a:r>
              <a:rPr lang="fi-FI" baseline="0" dirty="0" err="1" smtClean="0"/>
              <a:t>two</a:t>
            </a:r>
            <a:r>
              <a:rPr lang="fi-FI" baseline="0" dirty="0" smtClean="0"/>
              <a:t> </a:t>
            </a:r>
            <a:r>
              <a:rPr lang="fi-FI" baseline="0" dirty="0" err="1" smtClean="0"/>
              <a:t>handheld</a:t>
            </a:r>
            <a:r>
              <a:rPr lang="fi-FI" baseline="0" dirty="0" smtClean="0"/>
              <a:t> </a:t>
            </a:r>
            <a:r>
              <a:rPr lang="fi-FI" baseline="0" dirty="0" err="1" smtClean="0"/>
              <a:t>analysis</a:t>
            </a:r>
            <a:r>
              <a:rPr lang="fi-FI" baseline="0" dirty="0" smtClean="0"/>
              <a:t> </a:t>
            </a:r>
            <a:r>
              <a:rPr lang="fi-FI" baseline="0" dirty="0" err="1" smtClean="0"/>
              <a:t>devices</a:t>
            </a:r>
            <a:r>
              <a:rPr lang="fi-FI" baseline="0" dirty="0" smtClean="0"/>
              <a:t> as </a:t>
            </a:r>
            <a:r>
              <a:rPr lang="fi-FI" baseline="0" dirty="0" err="1" smtClean="0"/>
              <a:t>well</a:t>
            </a:r>
            <a:r>
              <a:rPr lang="fi-FI" baseline="0" dirty="0" smtClean="0"/>
              <a:t> in 2016</a:t>
            </a:r>
            <a:r>
              <a:rPr lang="fi-FI" baseline="0" dirty="0" smtClean="0"/>
              <a:t>. </a:t>
            </a:r>
            <a:r>
              <a:rPr lang="fi-FI" baseline="0" dirty="0" err="1" smtClean="0"/>
              <a:t>Experiences</a:t>
            </a:r>
            <a:r>
              <a:rPr lang="fi-FI" baseline="0" dirty="0" smtClean="0"/>
              <a:t> of </a:t>
            </a:r>
            <a:r>
              <a:rPr lang="fi-FI" baseline="0" dirty="0" err="1" smtClean="0"/>
              <a:t>these</a:t>
            </a:r>
            <a:r>
              <a:rPr lang="fi-FI" baseline="0" dirty="0" smtClean="0"/>
              <a:t> </a:t>
            </a:r>
            <a:r>
              <a:rPr lang="fi-FI" baseline="0" dirty="0" err="1" smtClean="0"/>
              <a:t>devices</a:t>
            </a:r>
            <a:r>
              <a:rPr lang="fi-FI" baseline="0" dirty="0" smtClean="0"/>
              <a:t> </a:t>
            </a:r>
            <a:r>
              <a:rPr lang="fi-FI" baseline="0" dirty="0" err="1" smtClean="0"/>
              <a:t>will</a:t>
            </a:r>
            <a:r>
              <a:rPr lang="fi-FI" baseline="0" dirty="0" smtClean="0"/>
              <a:t> </a:t>
            </a:r>
            <a:r>
              <a:rPr lang="fi-FI" baseline="0" dirty="0" err="1" smtClean="0"/>
              <a:t>be</a:t>
            </a:r>
            <a:r>
              <a:rPr lang="fi-FI" baseline="0" dirty="0" smtClean="0"/>
              <a:t> </a:t>
            </a:r>
            <a:r>
              <a:rPr lang="fi-FI" baseline="0" dirty="0" err="1" smtClean="0"/>
              <a:t>shared</a:t>
            </a:r>
            <a:r>
              <a:rPr lang="fi-FI" baseline="0" dirty="0" smtClean="0"/>
              <a:t> </a:t>
            </a:r>
            <a:r>
              <a:rPr lang="fi-FI" baseline="0" dirty="0" err="1" smtClean="0"/>
              <a:t>throug</a:t>
            </a:r>
            <a:r>
              <a:rPr lang="fi-FI" baseline="0" dirty="0" smtClean="0"/>
              <a:t> a </a:t>
            </a:r>
            <a:r>
              <a:rPr lang="fi-FI" baseline="0" dirty="0" err="1" smtClean="0"/>
              <a:t>summary</a:t>
            </a:r>
            <a:r>
              <a:rPr lang="fi-FI" baseline="0" dirty="0" smtClean="0"/>
              <a:t> </a:t>
            </a:r>
            <a:r>
              <a:rPr lang="fi-FI" baseline="0" dirty="0" err="1" smtClean="0"/>
              <a:t>report</a:t>
            </a:r>
            <a:r>
              <a:rPr lang="fi-FI" baseline="0" dirty="0" smtClean="0"/>
              <a:t>.</a:t>
            </a:r>
            <a:endParaRPr lang="en-US" dirty="0" smtClean="0"/>
          </a:p>
          <a:p>
            <a:endParaRPr lang="en-US" dirty="0"/>
          </a:p>
        </p:txBody>
      </p:sp>
      <p:sp>
        <p:nvSpPr>
          <p:cNvPr id="4" name="Dian numeron paikkamerkki 3"/>
          <p:cNvSpPr>
            <a:spLocks noGrp="1"/>
          </p:cNvSpPr>
          <p:nvPr>
            <p:ph type="sldNum" sz="quarter" idx="10"/>
          </p:nvPr>
        </p:nvSpPr>
        <p:spPr/>
        <p:txBody>
          <a:bodyPr/>
          <a:lstStyle/>
          <a:p>
            <a:fld id="{C6F22C6C-7221-469C-87F5-4CEC1C848D91}" type="slidenum">
              <a:rPr lang="fi-FI" smtClean="0"/>
              <a:pPr/>
              <a:t>5</a:t>
            </a:fld>
            <a:endParaRPr lang="fi-FI" dirty="0"/>
          </a:p>
        </p:txBody>
      </p:sp>
    </p:spTree>
    <p:extLst>
      <p:ext uri="{BB962C8B-B14F-4D97-AF65-F5344CB8AC3E}">
        <p14:creationId xmlns:p14="http://schemas.microsoft.com/office/powerpoint/2010/main" val="1616687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err="1" smtClean="0"/>
              <a:t>Chalmers</a:t>
            </a:r>
            <a:r>
              <a:rPr lang="fi-FI" dirty="0" smtClean="0"/>
              <a:t> </a:t>
            </a:r>
            <a:r>
              <a:rPr lang="fi-FI" dirty="0" err="1" smtClean="0"/>
              <a:t>University</a:t>
            </a:r>
            <a:r>
              <a:rPr lang="fi-FI" dirty="0" smtClean="0"/>
              <a:t> </a:t>
            </a:r>
            <a:r>
              <a:rPr lang="fi-FI" dirty="0" err="1" smtClean="0"/>
              <a:t>provides</a:t>
            </a:r>
            <a:r>
              <a:rPr lang="fi-FI" dirty="0" smtClean="0"/>
              <a:t> </a:t>
            </a:r>
            <a:r>
              <a:rPr lang="fi-FI" dirty="0" err="1" smtClean="0"/>
              <a:t>sulphur</a:t>
            </a:r>
            <a:r>
              <a:rPr lang="fi-FI" dirty="0" smtClean="0"/>
              <a:t> </a:t>
            </a:r>
            <a:r>
              <a:rPr lang="fi-FI" dirty="0" err="1" smtClean="0"/>
              <a:t>comliance</a:t>
            </a:r>
            <a:r>
              <a:rPr lang="fi-FI" dirty="0" smtClean="0"/>
              <a:t> </a:t>
            </a:r>
            <a:r>
              <a:rPr lang="fi-FI" dirty="0" err="1" smtClean="0"/>
              <a:t>monitoring</a:t>
            </a:r>
            <a:r>
              <a:rPr lang="fi-FI" dirty="0" smtClean="0"/>
              <a:t> </a:t>
            </a:r>
            <a:r>
              <a:rPr lang="fi-FI" dirty="0" smtClean="0"/>
              <a:t>to </a:t>
            </a:r>
            <a:r>
              <a:rPr lang="fi-FI" dirty="0" err="1" smtClean="0"/>
              <a:t>Danish</a:t>
            </a:r>
            <a:r>
              <a:rPr lang="fi-FI" dirty="0" smtClean="0"/>
              <a:t> </a:t>
            </a:r>
            <a:r>
              <a:rPr lang="fi-FI" dirty="0" smtClean="0"/>
              <a:t>EPA.</a:t>
            </a:r>
            <a:endParaRPr lang="en-US" dirty="0"/>
          </a:p>
        </p:txBody>
      </p:sp>
      <p:sp>
        <p:nvSpPr>
          <p:cNvPr id="4" name="Dian numeron paikkamerkki 3"/>
          <p:cNvSpPr>
            <a:spLocks noGrp="1"/>
          </p:cNvSpPr>
          <p:nvPr>
            <p:ph type="sldNum" sz="quarter" idx="10"/>
          </p:nvPr>
        </p:nvSpPr>
        <p:spPr/>
        <p:txBody>
          <a:bodyPr/>
          <a:lstStyle/>
          <a:p>
            <a:fld id="{C6F22C6C-7221-469C-87F5-4CEC1C848D91}" type="slidenum">
              <a:rPr lang="fi-FI" smtClean="0"/>
              <a:pPr/>
              <a:t>6</a:t>
            </a:fld>
            <a:endParaRPr lang="fi-FI" dirty="0"/>
          </a:p>
        </p:txBody>
      </p:sp>
    </p:spTree>
    <p:extLst>
      <p:ext uri="{BB962C8B-B14F-4D97-AF65-F5344CB8AC3E}">
        <p14:creationId xmlns:p14="http://schemas.microsoft.com/office/powerpoint/2010/main" val="808810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smtClean="0"/>
              <a:t>Trafi</a:t>
            </a:r>
            <a:r>
              <a:rPr lang="fi-FI" baseline="0" dirty="0" smtClean="0"/>
              <a:t> </a:t>
            </a:r>
            <a:r>
              <a:rPr lang="fi-FI" baseline="0" dirty="0" err="1" smtClean="0"/>
              <a:t>has</a:t>
            </a:r>
            <a:r>
              <a:rPr lang="fi-FI" baseline="0" dirty="0" smtClean="0"/>
              <a:t> </a:t>
            </a:r>
            <a:r>
              <a:rPr lang="fi-FI" baseline="0" dirty="0" err="1" smtClean="0"/>
              <a:t>prepared</a:t>
            </a:r>
            <a:r>
              <a:rPr lang="fi-FI" baseline="0" dirty="0" smtClean="0"/>
              <a:t> the </a:t>
            </a:r>
            <a:r>
              <a:rPr lang="fi-FI" baseline="0" dirty="0" err="1" smtClean="0"/>
              <a:t>call</a:t>
            </a:r>
            <a:r>
              <a:rPr lang="fi-FI" baseline="0" dirty="0" smtClean="0"/>
              <a:t> </a:t>
            </a:r>
            <a:r>
              <a:rPr lang="fi-FI" baseline="0" dirty="0" err="1" smtClean="0"/>
              <a:t>this</a:t>
            </a:r>
            <a:r>
              <a:rPr lang="fi-FI" baseline="0" dirty="0" smtClean="0"/>
              <a:t> </a:t>
            </a:r>
            <a:r>
              <a:rPr lang="fi-FI" baseline="0" dirty="0" err="1" smtClean="0"/>
              <a:t>autumn</a:t>
            </a:r>
            <a:r>
              <a:rPr lang="fi-FI" baseline="0" dirty="0" smtClean="0"/>
              <a:t> and </a:t>
            </a:r>
            <a:r>
              <a:rPr lang="fi-FI" baseline="0" dirty="0" err="1" smtClean="0"/>
              <a:t>it</a:t>
            </a:r>
            <a:r>
              <a:rPr lang="fi-FI" baseline="0" dirty="0" smtClean="0"/>
              <a:t> is </a:t>
            </a:r>
            <a:r>
              <a:rPr lang="fi-FI" baseline="0" dirty="0" err="1" smtClean="0"/>
              <a:t>planned</a:t>
            </a:r>
            <a:r>
              <a:rPr lang="fi-FI" baseline="0" dirty="0" smtClean="0"/>
              <a:t> to </a:t>
            </a:r>
            <a:r>
              <a:rPr lang="fi-FI" baseline="0" dirty="0" err="1" smtClean="0"/>
              <a:t>be</a:t>
            </a:r>
            <a:r>
              <a:rPr lang="fi-FI" baseline="0" dirty="0" smtClean="0"/>
              <a:t> </a:t>
            </a:r>
            <a:r>
              <a:rPr lang="fi-FI" baseline="0" dirty="0" err="1" smtClean="0"/>
              <a:t>published</a:t>
            </a:r>
            <a:r>
              <a:rPr lang="fi-FI" baseline="0" dirty="0" smtClean="0"/>
              <a:t> </a:t>
            </a:r>
            <a:r>
              <a:rPr lang="fi-FI" baseline="0" dirty="0" err="1" smtClean="0"/>
              <a:t>before</a:t>
            </a:r>
            <a:r>
              <a:rPr lang="fi-FI" baseline="0" dirty="0" smtClean="0"/>
              <a:t> </a:t>
            </a:r>
            <a:r>
              <a:rPr lang="fi-FI" baseline="0" dirty="0" err="1" smtClean="0"/>
              <a:t>Christmas</a:t>
            </a:r>
            <a:r>
              <a:rPr lang="fi-FI" baseline="0" dirty="0" smtClean="0"/>
              <a:t>.</a:t>
            </a:r>
          </a:p>
          <a:p>
            <a:endParaRPr lang="fi-FI" baseline="0" dirty="0" smtClean="0"/>
          </a:p>
          <a:p>
            <a:r>
              <a:rPr lang="fi-FI" baseline="0" dirty="0" err="1" smtClean="0"/>
              <a:t>After</a:t>
            </a:r>
            <a:r>
              <a:rPr lang="fi-FI" baseline="0" dirty="0" smtClean="0"/>
              <a:t> the </a:t>
            </a:r>
            <a:r>
              <a:rPr lang="fi-FI" baseline="0" dirty="0" err="1" smtClean="0"/>
              <a:t>signature</a:t>
            </a:r>
            <a:r>
              <a:rPr lang="fi-FI" baseline="0" dirty="0" smtClean="0"/>
              <a:t>, </a:t>
            </a:r>
            <a:r>
              <a:rPr lang="fi-FI" baseline="0" dirty="0" err="1" smtClean="0"/>
              <a:t>we</a:t>
            </a:r>
            <a:r>
              <a:rPr lang="fi-FI" baseline="0" dirty="0" smtClean="0"/>
              <a:t> </a:t>
            </a:r>
            <a:r>
              <a:rPr lang="fi-FI" baseline="0" err="1" smtClean="0"/>
              <a:t>can</a:t>
            </a:r>
            <a:r>
              <a:rPr lang="fi-FI" baseline="0" smtClean="0"/>
              <a:t> focus </a:t>
            </a:r>
            <a:r>
              <a:rPr lang="fi-FI" baseline="0" dirty="0" smtClean="0"/>
              <a:t>on </a:t>
            </a:r>
            <a:r>
              <a:rPr lang="fi-FI" baseline="0" dirty="0" err="1" smtClean="0"/>
              <a:t>future</a:t>
            </a:r>
            <a:r>
              <a:rPr lang="fi-FI" baseline="0" dirty="0" smtClean="0"/>
              <a:t> </a:t>
            </a:r>
            <a:r>
              <a:rPr lang="fi-FI" baseline="0" dirty="0" err="1" smtClean="0"/>
              <a:t>activities</a:t>
            </a:r>
            <a:r>
              <a:rPr lang="fi-FI" baseline="0" dirty="0" smtClean="0"/>
              <a:t> (</a:t>
            </a:r>
            <a:r>
              <a:rPr lang="fi-FI" baseline="0" dirty="0" err="1" smtClean="0"/>
              <a:t>next</a:t>
            </a:r>
            <a:r>
              <a:rPr lang="fi-FI" baseline="0" dirty="0" smtClean="0"/>
              <a:t> </a:t>
            </a:r>
            <a:r>
              <a:rPr lang="fi-FI" baseline="0" dirty="0" err="1" smtClean="0"/>
              <a:t>slide</a:t>
            </a:r>
            <a:r>
              <a:rPr lang="fi-FI" baseline="0" dirty="0" smtClean="0"/>
              <a:t>). To </a:t>
            </a:r>
            <a:r>
              <a:rPr lang="fi-FI" baseline="0" dirty="0" err="1" smtClean="0"/>
              <a:t>some</a:t>
            </a:r>
            <a:r>
              <a:rPr lang="fi-FI" baseline="0" dirty="0" smtClean="0"/>
              <a:t> </a:t>
            </a:r>
            <a:r>
              <a:rPr lang="fi-FI" baseline="0" dirty="0" err="1" smtClean="0"/>
              <a:t>activities</a:t>
            </a:r>
            <a:r>
              <a:rPr lang="fi-FI" baseline="0" dirty="0" smtClean="0"/>
              <a:t> </a:t>
            </a:r>
            <a:r>
              <a:rPr lang="fi-FI" baseline="0" dirty="0" err="1" smtClean="0"/>
              <a:t>CEF-funding</a:t>
            </a:r>
            <a:r>
              <a:rPr lang="fi-FI" baseline="0" dirty="0" smtClean="0"/>
              <a:t> is </a:t>
            </a:r>
            <a:r>
              <a:rPr lang="fi-FI" baseline="0" dirty="0" err="1" smtClean="0"/>
              <a:t>critical</a:t>
            </a:r>
            <a:r>
              <a:rPr lang="fi-FI" baseline="0" dirty="0" smtClean="0"/>
              <a:t> and </a:t>
            </a:r>
            <a:r>
              <a:rPr lang="fi-FI" baseline="0" dirty="0" err="1" smtClean="0"/>
              <a:t>after</a:t>
            </a:r>
            <a:r>
              <a:rPr lang="fi-FI" baseline="0" dirty="0" smtClean="0"/>
              <a:t> the </a:t>
            </a:r>
            <a:r>
              <a:rPr lang="fi-FI" baseline="0" dirty="0" err="1" smtClean="0"/>
              <a:t>signature</a:t>
            </a:r>
            <a:r>
              <a:rPr lang="fi-FI" baseline="0" dirty="0" smtClean="0"/>
              <a:t> the </a:t>
            </a:r>
            <a:r>
              <a:rPr lang="fi-FI" baseline="0" dirty="0" err="1" smtClean="0"/>
              <a:t>whole</a:t>
            </a:r>
            <a:r>
              <a:rPr lang="fi-FI" baseline="0" dirty="0" smtClean="0"/>
              <a:t> </a:t>
            </a:r>
            <a:r>
              <a:rPr lang="fi-FI" baseline="0" dirty="0" err="1" smtClean="0"/>
              <a:t>project</a:t>
            </a:r>
            <a:r>
              <a:rPr lang="fi-FI" baseline="0" dirty="0" smtClean="0"/>
              <a:t> </a:t>
            </a:r>
            <a:r>
              <a:rPr lang="fi-FI" baseline="0" dirty="0" err="1" smtClean="0"/>
              <a:t>will</a:t>
            </a:r>
            <a:r>
              <a:rPr lang="fi-FI" baseline="0" dirty="0" smtClean="0"/>
              <a:t> </a:t>
            </a:r>
            <a:r>
              <a:rPr lang="fi-FI" baseline="0" dirty="0" err="1" smtClean="0"/>
              <a:t>be</a:t>
            </a:r>
            <a:r>
              <a:rPr lang="fi-FI" baseline="0" dirty="0" smtClean="0"/>
              <a:t> </a:t>
            </a:r>
            <a:r>
              <a:rPr lang="fi-FI" baseline="0" dirty="0" err="1" smtClean="0"/>
              <a:t>fully</a:t>
            </a:r>
            <a:r>
              <a:rPr lang="fi-FI" baseline="0" dirty="0" smtClean="0"/>
              <a:t> </a:t>
            </a:r>
            <a:r>
              <a:rPr lang="fi-FI" baseline="0" dirty="0" err="1" smtClean="0"/>
              <a:t>implemented</a:t>
            </a:r>
            <a:r>
              <a:rPr lang="fi-FI" baseline="0" dirty="0" smtClean="0"/>
              <a:t>.</a:t>
            </a:r>
            <a:endParaRPr lang="en-US" dirty="0"/>
          </a:p>
        </p:txBody>
      </p:sp>
      <p:sp>
        <p:nvSpPr>
          <p:cNvPr id="4" name="Dian numeron paikkamerkki 3"/>
          <p:cNvSpPr>
            <a:spLocks noGrp="1"/>
          </p:cNvSpPr>
          <p:nvPr>
            <p:ph type="sldNum" sz="quarter" idx="10"/>
          </p:nvPr>
        </p:nvSpPr>
        <p:spPr/>
        <p:txBody>
          <a:bodyPr/>
          <a:lstStyle/>
          <a:p>
            <a:fld id="{C6F22C6C-7221-469C-87F5-4CEC1C848D91}" type="slidenum">
              <a:rPr lang="fi-FI" smtClean="0"/>
              <a:pPr/>
              <a:t>7</a:t>
            </a:fld>
            <a:endParaRPr lang="fi-FI" dirty="0"/>
          </a:p>
        </p:txBody>
      </p:sp>
    </p:spTree>
    <p:extLst>
      <p:ext uri="{BB962C8B-B14F-4D97-AF65-F5344CB8AC3E}">
        <p14:creationId xmlns:p14="http://schemas.microsoft.com/office/powerpoint/2010/main" val="2918220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US" dirty="0" smtClean="0"/>
              <a:t>Automatic Identification System (AIS) is an automatic tracking system used on ships and by vessel traffic services (VTS) for identifying and locating vessels by electronically exchanging data with other nearby ships.</a:t>
            </a:r>
            <a:endParaRPr lang="en-US" dirty="0"/>
          </a:p>
        </p:txBody>
      </p:sp>
      <p:sp>
        <p:nvSpPr>
          <p:cNvPr id="4" name="Dian numeron paikkamerkki 3"/>
          <p:cNvSpPr>
            <a:spLocks noGrp="1"/>
          </p:cNvSpPr>
          <p:nvPr>
            <p:ph type="sldNum" sz="quarter" idx="10"/>
          </p:nvPr>
        </p:nvSpPr>
        <p:spPr/>
        <p:txBody>
          <a:bodyPr/>
          <a:lstStyle/>
          <a:p>
            <a:fld id="{C6F22C6C-7221-469C-87F5-4CEC1C848D91}" type="slidenum">
              <a:rPr lang="fi-FI" smtClean="0"/>
              <a:pPr/>
              <a:t>9</a:t>
            </a:fld>
            <a:endParaRPr lang="fi-FI" dirty="0"/>
          </a:p>
        </p:txBody>
      </p:sp>
    </p:spTree>
    <p:extLst>
      <p:ext uri="{BB962C8B-B14F-4D97-AF65-F5344CB8AC3E}">
        <p14:creationId xmlns:p14="http://schemas.microsoft.com/office/powerpoint/2010/main" val="610604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älisivu kuvalla">
    <p:spTree>
      <p:nvGrpSpPr>
        <p:cNvPr id="1" name=""/>
        <p:cNvGrpSpPr/>
        <p:nvPr/>
      </p:nvGrpSpPr>
      <p:grpSpPr>
        <a:xfrm>
          <a:off x="0" y="0"/>
          <a:ext cx="0" cy="0"/>
          <a:chOff x="0" y="0"/>
          <a:chExt cx="0" cy="0"/>
        </a:xfrm>
      </p:grpSpPr>
      <p:sp>
        <p:nvSpPr>
          <p:cNvPr id="3" name="Rectangle 2"/>
          <p:cNvSpPr/>
          <p:nvPr userDrawn="1"/>
        </p:nvSpPr>
        <p:spPr>
          <a:xfrm>
            <a:off x="0" y="0"/>
            <a:ext cx="9901237"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noProof="0" dirty="0"/>
          </a:p>
        </p:txBody>
      </p:sp>
      <p:sp>
        <p:nvSpPr>
          <p:cNvPr id="16" name="Title 15"/>
          <p:cNvSpPr>
            <a:spLocks noGrp="1"/>
          </p:cNvSpPr>
          <p:nvPr>
            <p:ph type="title" hasCustomPrompt="1"/>
          </p:nvPr>
        </p:nvSpPr>
        <p:spPr>
          <a:xfrm>
            <a:off x="702147" y="270715"/>
            <a:ext cx="7488832" cy="864096"/>
          </a:xfrm>
        </p:spPr>
        <p:txBody>
          <a:bodyPr/>
          <a:lstStyle>
            <a:lvl1pPr>
              <a:defRPr sz="3200" baseline="0">
                <a:solidFill>
                  <a:schemeClr val="tx2"/>
                </a:solidFill>
              </a:defRPr>
            </a:lvl1pPr>
          </a:lstStyle>
          <a:p>
            <a:r>
              <a:rPr lang="fi-FI" sz="3200" dirty="0" err="1" smtClean="0"/>
              <a:t>Why</a:t>
            </a:r>
            <a:r>
              <a:rPr lang="fi-FI" sz="3200" dirty="0" smtClean="0"/>
              <a:t> </a:t>
            </a:r>
            <a:r>
              <a:rPr lang="fi-FI" sz="3200" dirty="0" err="1" smtClean="0"/>
              <a:t>CompMon</a:t>
            </a:r>
            <a:r>
              <a:rPr lang="fi-FI" sz="3200" dirty="0" smtClean="0"/>
              <a:t>?</a:t>
            </a:r>
            <a:endParaRPr lang="en-US" dirty="0"/>
          </a:p>
        </p:txBody>
      </p:sp>
      <p:pic>
        <p:nvPicPr>
          <p:cNvPr id="10" name="Picture 9" descr="Kaarikansi.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52736"/>
            <a:ext cx="9901238" cy="1117540"/>
          </a:xfrm>
          <a:prstGeom prst="rect">
            <a:avLst/>
          </a:prstGeom>
        </p:spPr>
      </p:pic>
      <p:sp>
        <p:nvSpPr>
          <p:cNvPr id="12" name="Picture Placeholder 7"/>
          <p:cNvSpPr>
            <a:spLocks noGrp="1"/>
          </p:cNvSpPr>
          <p:nvPr>
            <p:ph type="pic" sz="quarter" idx="10" hasCustomPrompt="1"/>
          </p:nvPr>
        </p:nvSpPr>
        <p:spPr>
          <a:xfrm>
            <a:off x="702147" y="1988840"/>
            <a:ext cx="8100900" cy="4067035"/>
          </a:xfrm>
          <a:custGeom>
            <a:avLst/>
            <a:gdLst>
              <a:gd name="connsiteX0" fmla="*/ 0 w 9901238"/>
              <a:gd name="connsiteY0" fmla="*/ 0 h 4653136"/>
              <a:gd name="connsiteX1" fmla="*/ 9125700 w 9901238"/>
              <a:gd name="connsiteY1" fmla="*/ 0 h 4653136"/>
              <a:gd name="connsiteX2" fmla="*/ 9901238 w 9901238"/>
              <a:gd name="connsiteY2" fmla="*/ 775538 h 4653136"/>
              <a:gd name="connsiteX3" fmla="*/ 9901238 w 9901238"/>
              <a:gd name="connsiteY3" fmla="*/ 4653136 h 4653136"/>
              <a:gd name="connsiteX4" fmla="*/ 0 w 9901238"/>
              <a:gd name="connsiteY4" fmla="*/ 4653136 h 4653136"/>
              <a:gd name="connsiteX5" fmla="*/ 0 w 9901238"/>
              <a:gd name="connsiteY5" fmla="*/ 0 h 4653136"/>
              <a:gd name="connsiteX0" fmla="*/ 0 w 9901238"/>
              <a:gd name="connsiteY0" fmla="*/ 181443 h 4834579"/>
              <a:gd name="connsiteX1" fmla="*/ 5723700 w 9901238"/>
              <a:gd name="connsiteY1" fmla="*/ 0 h 4834579"/>
              <a:gd name="connsiteX2" fmla="*/ 9901238 w 9901238"/>
              <a:gd name="connsiteY2" fmla="*/ 956981 h 4834579"/>
              <a:gd name="connsiteX3" fmla="*/ 9901238 w 9901238"/>
              <a:gd name="connsiteY3" fmla="*/ 4834579 h 4834579"/>
              <a:gd name="connsiteX4" fmla="*/ 0 w 9901238"/>
              <a:gd name="connsiteY4" fmla="*/ 4834579 h 4834579"/>
              <a:gd name="connsiteX5" fmla="*/ 0 w 9901238"/>
              <a:gd name="connsiteY5" fmla="*/ 181443 h 4834579"/>
              <a:gd name="connsiteX0" fmla="*/ 0 w 9901238"/>
              <a:gd name="connsiteY0" fmla="*/ 317526 h 4834579"/>
              <a:gd name="connsiteX1" fmla="*/ 5723700 w 9901238"/>
              <a:gd name="connsiteY1" fmla="*/ 0 h 4834579"/>
              <a:gd name="connsiteX2" fmla="*/ 9901238 w 9901238"/>
              <a:gd name="connsiteY2" fmla="*/ 956981 h 4834579"/>
              <a:gd name="connsiteX3" fmla="*/ 9901238 w 9901238"/>
              <a:gd name="connsiteY3" fmla="*/ 4834579 h 4834579"/>
              <a:gd name="connsiteX4" fmla="*/ 0 w 9901238"/>
              <a:gd name="connsiteY4" fmla="*/ 4834579 h 4834579"/>
              <a:gd name="connsiteX5" fmla="*/ 0 w 9901238"/>
              <a:gd name="connsiteY5" fmla="*/ 317526 h 4834579"/>
              <a:gd name="connsiteX0" fmla="*/ 0 w 9901238"/>
              <a:gd name="connsiteY0" fmla="*/ 317526 h 4834579"/>
              <a:gd name="connsiteX1" fmla="*/ 5723700 w 9901238"/>
              <a:gd name="connsiteY1" fmla="*/ 0 h 4834579"/>
              <a:gd name="connsiteX2" fmla="*/ 9901238 w 9901238"/>
              <a:gd name="connsiteY2" fmla="*/ 956981 h 4834579"/>
              <a:gd name="connsiteX3" fmla="*/ 9901238 w 9901238"/>
              <a:gd name="connsiteY3" fmla="*/ 4834579 h 4834579"/>
              <a:gd name="connsiteX4" fmla="*/ 0 w 9901238"/>
              <a:gd name="connsiteY4" fmla="*/ 4834579 h 4834579"/>
              <a:gd name="connsiteX5" fmla="*/ 0 w 9901238"/>
              <a:gd name="connsiteY5" fmla="*/ 317526 h 4834579"/>
              <a:gd name="connsiteX0" fmla="*/ 0 w 10096745"/>
              <a:gd name="connsiteY0" fmla="*/ 73104 h 4590157"/>
              <a:gd name="connsiteX1" fmla="*/ 9908160 w 10096745"/>
              <a:gd name="connsiteY1" fmla="*/ 129805 h 4590157"/>
              <a:gd name="connsiteX2" fmla="*/ 9901238 w 10096745"/>
              <a:gd name="connsiteY2" fmla="*/ 712559 h 4590157"/>
              <a:gd name="connsiteX3" fmla="*/ 9901238 w 10096745"/>
              <a:gd name="connsiteY3" fmla="*/ 4590157 h 4590157"/>
              <a:gd name="connsiteX4" fmla="*/ 0 w 10096745"/>
              <a:gd name="connsiteY4" fmla="*/ 4590157 h 4590157"/>
              <a:gd name="connsiteX5" fmla="*/ 0 w 10096745"/>
              <a:gd name="connsiteY5" fmla="*/ 73104 h 4590157"/>
              <a:gd name="connsiteX0" fmla="*/ 0 w 10096745"/>
              <a:gd name="connsiteY0" fmla="*/ 307918 h 4824971"/>
              <a:gd name="connsiteX1" fmla="*/ 9908160 w 10096745"/>
              <a:gd name="connsiteY1" fmla="*/ 364619 h 4824971"/>
              <a:gd name="connsiteX2" fmla="*/ 9901238 w 10096745"/>
              <a:gd name="connsiteY2" fmla="*/ 947373 h 4824971"/>
              <a:gd name="connsiteX3" fmla="*/ 9901238 w 10096745"/>
              <a:gd name="connsiteY3" fmla="*/ 4824971 h 4824971"/>
              <a:gd name="connsiteX4" fmla="*/ 0 w 10096745"/>
              <a:gd name="connsiteY4" fmla="*/ 4824971 h 4824971"/>
              <a:gd name="connsiteX5" fmla="*/ 0 w 10096745"/>
              <a:gd name="connsiteY5" fmla="*/ 307918 h 4824971"/>
              <a:gd name="connsiteX0" fmla="*/ 0 w 9910811"/>
              <a:gd name="connsiteY0" fmla="*/ 307918 h 4824971"/>
              <a:gd name="connsiteX1" fmla="*/ 9908160 w 9910811"/>
              <a:gd name="connsiteY1" fmla="*/ 364619 h 4824971"/>
              <a:gd name="connsiteX2" fmla="*/ 9901238 w 9910811"/>
              <a:gd name="connsiteY2" fmla="*/ 947373 h 4824971"/>
              <a:gd name="connsiteX3" fmla="*/ 9901238 w 9910811"/>
              <a:gd name="connsiteY3" fmla="*/ 4824971 h 4824971"/>
              <a:gd name="connsiteX4" fmla="*/ 0 w 9910811"/>
              <a:gd name="connsiteY4" fmla="*/ 4824971 h 4824971"/>
              <a:gd name="connsiteX5" fmla="*/ 0 w 9910811"/>
              <a:gd name="connsiteY5" fmla="*/ 307918 h 482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0811" h="4824971">
                <a:moveTo>
                  <a:pt x="0" y="307918"/>
                </a:moveTo>
                <a:cubicBezTo>
                  <a:pt x="2440880" y="115134"/>
                  <a:pt x="7342540" y="-304454"/>
                  <a:pt x="9908160" y="364619"/>
                </a:cubicBezTo>
                <a:cubicBezTo>
                  <a:pt x="9916898" y="353279"/>
                  <a:pt x="9901238" y="519055"/>
                  <a:pt x="9901238" y="947373"/>
                </a:cubicBezTo>
                <a:lnTo>
                  <a:pt x="9901238" y="4824971"/>
                </a:lnTo>
                <a:lnTo>
                  <a:pt x="0" y="4824971"/>
                </a:lnTo>
                <a:lnTo>
                  <a:pt x="0" y="307918"/>
                </a:lnTo>
                <a:close/>
              </a:path>
            </a:pathLst>
          </a:custGeom>
          <a:ln>
            <a:noFill/>
          </a:ln>
        </p:spPr>
        <p:txBody>
          <a:bodyPr/>
          <a:lstStyle>
            <a:lvl1pPr eaLnBrk="1" hangingPunct="1">
              <a:defRPr sz="2400"/>
            </a:lvl1pPr>
            <a:lvl2pPr eaLnBrk="1" hangingPunct="1">
              <a:defRPr/>
            </a:lvl2pPr>
          </a:lstStyle>
          <a:p>
            <a:pPr eaLnBrk="1" hangingPunct="1"/>
            <a:r>
              <a:rPr lang="en-US" altLang="en-US" dirty="0" smtClean="0"/>
              <a:t>Compliance of individual ships with forthcoming emission regulations especially </a:t>
            </a:r>
            <a:r>
              <a:rPr lang="en-US" altLang="en-US" dirty="0" err="1" smtClean="0"/>
              <a:t>SOx</a:t>
            </a:r>
            <a:endParaRPr lang="en-US" altLang="en-US" dirty="0" smtClean="0"/>
          </a:p>
          <a:p>
            <a:pPr lvl="1" eaLnBrk="1" hangingPunct="1"/>
            <a:r>
              <a:rPr lang="en-US" altLang="en-US" dirty="0" smtClean="0"/>
              <a:t>Benefit of non-compliance &gt;= 10 k€ / day (</a:t>
            </a:r>
            <a:r>
              <a:rPr lang="en-US" altLang="en-US" dirty="0" err="1" smtClean="0"/>
              <a:t>Capesize</a:t>
            </a:r>
            <a:r>
              <a:rPr lang="en-US" altLang="en-US" dirty="0" smtClean="0"/>
              <a:t>, 300 USD/</a:t>
            </a:r>
            <a:r>
              <a:rPr lang="en-US" altLang="en-US" dirty="0" err="1" smtClean="0"/>
              <a:t>tn</a:t>
            </a:r>
            <a:r>
              <a:rPr lang="en-US" altLang="en-US" dirty="0" smtClean="0"/>
              <a:t> price difference; Jan 26, 2015 around 30% lower)</a:t>
            </a:r>
          </a:p>
          <a:p>
            <a:pPr lvl="1" eaLnBrk="1" hangingPunct="1"/>
            <a:r>
              <a:rPr lang="en-US" altLang="en-US" dirty="0" smtClean="0"/>
              <a:t>Total costs of compliance 4-6 </a:t>
            </a:r>
            <a:r>
              <a:rPr lang="en-US" altLang="en-US" dirty="0" err="1" smtClean="0"/>
              <a:t>bn</a:t>
            </a:r>
            <a:r>
              <a:rPr lang="en-US" altLang="en-US" dirty="0" smtClean="0"/>
              <a:t> USD/y (NS-BS)</a:t>
            </a:r>
          </a:p>
          <a:p>
            <a:pPr lvl="1" eaLnBrk="1" hangingPunct="1"/>
            <a:endParaRPr lang="en-US" altLang="en-US" dirty="0" smtClean="0"/>
          </a:p>
          <a:p>
            <a:pPr eaLnBrk="1" hangingPunct="1"/>
            <a:r>
              <a:rPr lang="en-US" altLang="en-US" dirty="0" smtClean="0"/>
              <a:t>Currently inspections cover only some % of vessels</a:t>
            </a:r>
          </a:p>
          <a:p>
            <a:pPr lvl="1" eaLnBrk="1" hangingPunct="1"/>
            <a:r>
              <a:rPr lang="en-US" altLang="en-US" dirty="0" smtClean="0"/>
              <a:t>Before 2016, no obligation for MS to enhance inspections</a:t>
            </a:r>
          </a:p>
          <a:p>
            <a:pPr lvl="1" eaLnBrk="1" hangingPunct="1"/>
            <a:r>
              <a:rPr lang="en-US" altLang="en-US" dirty="0" smtClean="0"/>
              <a:t>A cost-efficient way to increase coverage for </a:t>
            </a:r>
            <a:r>
              <a:rPr lang="en-US" altLang="en-US" dirty="0" err="1" smtClean="0"/>
              <a:t>SOx</a:t>
            </a:r>
            <a:r>
              <a:rPr lang="en-US" altLang="en-US" dirty="0" smtClean="0"/>
              <a:t> compliance is needed</a:t>
            </a:r>
          </a:p>
          <a:p>
            <a:endParaRPr lang="en-US" dirty="0"/>
          </a:p>
        </p:txBody>
      </p:sp>
      <p:pic>
        <p:nvPicPr>
          <p:cNvPr id="7" name="Picture 6" descr="logo_sisa.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23028" y="476672"/>
            <a:ext cx="1080120" cy="452183"/>
          </a:xfrm>
          <a:prstGeom prst="rect">
            <a:avLst/>
          </a:prstGeom>
        </p:spPr>
      </p:pic>
    </p:spTree>
    <p:extLst>
      <p:ext uri="{BB962C8B-B14F-4D97-AF65-F5344CB8AC3E}">
        <p14:creationId xmlns:p14="http://schemas.microsoft.com/office/powerpoint/2010/main" val="3330091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tsikkodia - Välisivu kuvalla 2">
    <p:spTree>
      <p:nvGrpSpPr>
        <p:cNvPr id="1" name=""/>
        <p:cNvGrpSpPr/>
        <p:nvPr/>
      </p:nvGrpSpPr>
      <p:grpSpPr>
        <a:xfrm>
          <a:off x="0" y="0"/>
          <a:ext cx="0" cy="0"/>
          <a:chOff x="0" y="0"/>
          <a:chExt cx="0" cy="0"/>
        </a:xfrm>
      </p:grpSpPr>
      <p:sp>
        <p:nvSpPr>
          <p:cNvPr id="3" name="Rectangle 2"/>
          <p:cNvSpPr/>
          <p:nvPr userDrawn="1"/>
        </p:nvSpPr>
        <p:spPr>
          <a:xfrm>
            <a:off x="0" y="404664"/>
            <a:ext cx="9901237" cy="6453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le 15"/>
          <p:cNvSpPr>
            <a:spLocks noGrp="1"/>
          </p:cNvSpPr>
          <p:nvPr>
            <p:ph type="title"/>
          </p:nvPr>
        </p:nvSpPr>
        <p:spPr>
          <a:xfrm>
            <a:off x="702147" y="404664"/>
            <a:ext cx="7488832" cy="864096"/>
          </a:xfrm>
        </p:spPr>
        <p:txBody>
          <a:bodyPr/>
          <a:lstStyle>
            <a:lvl1pPr>
              <a:defRPr sz="2400">
                <a:solidFill>
                  <a:schemeClr val="tx2"/>
                </a:solidFill>
              </a:defRPr>
            </a:lvl1pPr>
          </a:lstStyle>
          <a:p>
            <a:r>
              <a:rPr lang="en-GB" noProof="0" dirty="0" smtClean="0"/>
              <a:t>Click to edit Master title style</a:t>
            </a:r>
            <a:endParaRPr lang="en-GB" noProof="0" dirty="0"/>
          </a:p>
        </p:txBody>
      </p:sp>
      <p:pic>
        <p:nvPicPr>
          <p:cNvPr id="9" name="Picture 8" descr="Kaarikansi.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52736"/>
            <a:ext cx="9901238" cy="1117540"/>
          </a:xfrm>
          <a:prstGeom prst="rect">
            <a:avLst/>
          </a:prstGeom>
        </p:spPr>
      </p:pic>
      <p:pic>
        <p:nvPicPr>
          <p:cNvPr id="4" name="Picture 3" descr="laiva_iso.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021724"/>
            <a:ext cx="9901238" cy="4836276"/>
          </a:xfrm>
          <a:prstGeom prst="rect">
            <a:avLst/>
          </a:prstGeom>
        </p:spPr>
      </p:pic>
      <p:pic>
        <p:nvPicPr>
          <p:cNvPr id="8" name="Picture 7" descr="logo_sisa.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23028" y="476672"/>
            <a:ext cx="1080120" cy="452183"/>
          </a:xfrm>
          <a:prstGeom prst="rect">
            <a:avLst/>
          </a:prstGeom>
        </p:spPr>
      </p:pic>
    </p:spTree>
    <p:extLst>
      <p:ext uri="{BB962C8B-B14F-4D97-AF65-F5344CB8AC3E}">
        <p14:creationId xmlns:p14="http://schemas.microsoft.com/office/powerpoint/2010/main" val="313351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tsikkodia - Välisivu kuvalla 5">
    <p:spTree>
      <p:nvGrpSpPr>
        <p:cNvPr id="1" name=""/>
        <p:cNvGrpSpPr/>
        <p:nvPr/>
      </p:nvGrpSpPr>
      <p:grpSpPr>
        <a:xfrm>
          <a:off x="0" y="0"/>
          <a:ext cx="0" cy="0"/>
          <a:chOff x="0" y="0"/>
          <a:chExt cx="0" cy="0"/>
        </a:xfrm>
      </p:grpSpPr>
      <p:sp>
        <p:nvSpPr>
          <p:cNvPr id="3" name="Rectangle 2"/>
          <p:cNvSpPr/>
          <p:nvPr userDrawn="1"/>
        </p:nvSpPr>
        <p:spPr>
          <a:xfrm>
            <a:off x="0" y="404664"/>
            <a:ext cx="9901237" cy="6453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le 15"/>
          <p:cNvSpPr>
            <a:spLocks noGrp="1"/>
          </p:cNvSpPr>
          <p:nvPr>
            <p:ph type="title"/>
          </p:nvPr>
        </p:nvSpPr>
        <p:spPr>
          <a:xfrm>
            <a:off x="702147" y="404664"/>
            <a:ext cx="7488832" cy="864096"/>
          </a:xfrm>
        </p:spPr>
        <p:txBody>
          <a:bodyPr/>
          <a:lstStyle>
            <a:lvl1pPr>
              <a:defRPr sz="2400">
                <a:solidFill>
                  <a:schemeClr val="tx2"/>
                </a:solidFill>
              </a:defRPr>
            </a:lvl1pPr>
          </a:lstStyle>
          <a:p>
            <a:r>
              <a:rPr lang="en-GB" noProof="0" dirty="0" smtClean="0"/>
              <a:t>Click to edit Master title style</a:t>
            </a:r>
            <a:endParaRPr lang="en-GB" noProof="0" dirty="0"/>
          </a:p>
        </p:txBody>
      </p:sp>
      <p:pic>
        <p:nvPicPr>
          <p:cNvPr id="9" name="Picture 8" descr="Kaarikansi.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52736"/>
            <a:ext cx="9901238" cy="1117540"/>
          </a:xfrm>
          <a:prstGeom prst="rect">
            <a:avLst/>
          </a:prstGeom>
        </p:spPr>
      </p:pic>
      <p:pic>
        <p:nvPicPr>
          <p:cNvPr id="2" name="Picture 1" descr="luonto_iso.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021724"/>
            <a:ext cx="9901238" cy="4836276"/>
          </a:xfrm>
          <a:prstGeom prst="rect">
            <a:avLst/>
          </a:prstGeom>
        </p:spPr>
      </p:pic>
      <p:pic>
        <p:nvPicPr>
          <p:cNvPr id="7" name="Picture 6" descr="logo_sisa.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23028" y="476672"/>
            <a:ext cx="1080120" cy="452183"/>
          </a:xfrm>
          <a:prstGeom prst="rect">
            <a:avLst/>
          </a:prstGeom>
        </p:spPr>
      </p:pic>
    </p:spTree>
    <p:extLst>
      <p:ext uri="{BB962C8B-B14F-4D97-AF65-F5344CB8AC3E}">
        <p14:creationId xmlns:p14="http://schemas.microsoft.com/office/powerpoint/2010/main" val="3154518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tsikkodia - Takakansi">
    <p:spTree>
      <p:nvGrpSpPr>
        <p:cNvPr id="1" name=""/>
        <p:cNvGrpSpPr/>
        <p:nvPr/>
      </p:nvGrpSpPr>
      <p:grpSpPr>
        <a:xfrm>
          <a:off x="0" y="0"/>
          <a:ext cx="0" cy="0"/>
          <a:chOff x="0" y="0"/>
          <a:chExt cx="0" cy="0"/>
        </a:xfrm>
      </p:grpSpPr>
      <p:sp>
        <p:nvSpPr>
          <p:cNvPr id="9" name="Title 8"/>
          <p:cNvSpPr>
            <a:spLocks noGrp="1"/>
          </p:cNvSpPr>
          <p:nvPr>
            <p:ph type="title"/>
          </p:nvPr>
        </p:nvSpPr>
        <p:spPr>
          <a:xfrm>
            <a:off x="1041426" y="2996952"/>
            <a:ext cx="6715202" cy="1296144"/>
          </a:xfrm>
        </p:spPr>
        <p:txBody>
          <a:bodyPr/>
          <a:lstStyle>
            <a:lvl1pPr>
              <a:lnSpc>
                <a:spcPct val="150000"/>
              </a:lnSpc>
              <a:defRPr lang="en-US" sz="1600" b="0" i="0" smtClean="0">
                <a:effectLst/>
              </a:defRPr>
            </a:lvl1pPr>
          </a:lstStyle>
          <a:p>
            <a:r>
              <a:rPr lang="en-US" b="0" i="0" dirty="0" smtClean="0">
                <a:solidFill>
                  <a:srgbClr val="151515"/>
                </a:solidFill>
                <a:effectLst/>
                <a:latin typeface="verdana"/>
              </a:rPr>
              <a:t>The sole responsibility of this publication lies with the author. The European Union is not responsible for any use that may be made of the information contained therein.</a:t>
            </a:r>
            <a:endParaRPr lang="en-GB" noProof="0" dirty="0"/>
          </a:p>
        </p:txBody>
      </p:sp>
      <p:pic>
        <p:nvPicPr>
          <p:cNvPr id="6" name="Picture 5" descr="kaarireun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28078" y="2132856"/>
            <a:ext cx="1473160" cy="4725477"/>
          </a:xfrm>
          <a:prstGeom prst="rect">
            <a:avLst/>
          </a:prstGeom>
        </p:spPr>
      </p:pic>
      <p:pic>
        <p:nvPicPr>
          <p:cNvPr id="7" name="Picture 6" descr="Trafi_rgb_nimi_vieressa_en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0099" y="5733256"/>
            <a:ext cx="3600400" cy="758891"/>
          </a:xfrm>
          <a:prstGeom prst="rect">
            <a:avLst/>
          </a:prstGeom>
        </p:spPr>
      </p:pic>
      <p:pic>
        <p:nvPicPr>
          <p:cNvPr id="2" name="Kuva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6163" y="1809274"/>
            <a:ext cx="6266999" cy="875148"/>
          </a:xfrm>
          <a:prstGeom prst="rect">
            <a:avLst/>
          </a:prstGeom>
        </p:spPr>
      </p:pic>
    </p:spTree>
    <p:extLst>
      <p:ext uri="{BB962C8B-B14F-4D97-AF65-F5344CB8AC3E}">
        <p14:creationId xmlns:p14="http://schemas.microsoft.com/office/powerpoint/2010/main" val="2365355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tsikkodia - Takakansi_osoitteella">
    <p:spTree>
      <p:nvGrpSpPr>
        <p:cNvPr id="1" name=""/>
        <p:cNvGrpSpPr/>
        <p:nvPr/>
      </p:nvGrpSpPr>
      <p:grpSpPr>
        <a:xfrm>
          <a:off x="0" y="0"/>
          <a:ext cx="0" cy="0"/>
          <a:chOff x="0" y="0"/>
          <a:chExt cx="0" cy="0"/>
        </a:xfrm>
      </p:grpSpPr>
      <p:sp>
        <p:nvSpPr>
          <p:cNvPr id="5" name="Rectangle 4"/>
          <p:cNvSpPr/>
          <p:nvPr userDrawn="1"/>
        </p:nvSpPr>
        <p:spPr>
          <a:xfrm>
            <a:off x="0" y="404664"/>
            <a:ext cx="9901237" cy="64533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5" descr="kaarireun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28078" y="2132856"/>
            <a:ext cx="1473160" cy="4725477"/>
          </a:xfrm>
          <a:prstGeom prst="rect">
            <a:avLst/>
          </a:prstGeom>
        </p:spPr>
      </p:pic>
      <p:sp>
        <p:nvSpPr>
          <p:cNvPr id="7" name="Title 8"/>
          <p:cNvSpPr txBox="1">
            <a:spLocks/>
          </p:cNvSpPr>
          <p:nvPr userDrawn="1"/>
        </p:nvSpPr>
        <p:spPr>
          <a:xfrm>
            <a:off x="1278211" y="5157192"/>
            <a:ext cx="4680520" cy="1512168"/>
          </a:xfrm>
          <a:prstGeom prst="rect">
            <a:avLst/>
          </a:prstGeom>
        </p:spPr>
        <p:txBody>
          <a:bodyPr/>
          <a:lstStyle>
            <a:lvl1pPr algn="l" defTabSz="914400" rtl="0" eaLnBrk="1" latinLnBrk="0" hangingPunct="1">
              <a:lnSpc>
                <a:spcPct val="150000"/>
              </a:lnSpc>
              <a:spcBef>
                <a:spcPct val="0"/>
              </a:spcBef>
              <a:buNone/>
              <a:defRPr sz="1100" b="0" kern="1200">
                <a:solidFill>
                  <a:schemeClr val="tx1"/>
                </a:solidFill>
                <a:latin typeface="+mj-lt"/>
                <a:ea typeface="+mj-ea"/>
                <a:cs typeface="+mj-cs"/>
              </a:defRPr>
            </a:lvl1pPr>
          </a:lstStyle>
          <a:p>
            <a:pPr marL="0" marR="0" indent="0" algn="l" defTabSz="914400" rtl="0" eaLnBrk="1" fontAlgn="auto" latinLnBrk="0" hangingPunct="1">
              <a:lnSpc>
                <a:spcPct val="150000"/>
              </a:lnSpc>
              <a:spcBef>
                <a:spcPct val="0"/>
              </a:spcBef>
              <a:spcAft>
                <a:spcPts val="0"/>
              </a:spcAft>
              <a:buClrTx/>
              <a:buSzTx/>
              <a:buFontTx/>
              <a:buNone/>
              <a:tabLst/>
              <a:defRPr/>
            </a:pPr>
            <a:r>
              <a:rPr lang="en-GB" b="1" noProof="0" dirty="0" smtClean="0"/>
              <a:t>Finnish Transport Safety Agency</a:t>
            </a:r>
            <a:r>
              <a:rPr lang="en-GB" noProof="0" dirty="0" smtClean="0"/>
              <a:t/>
            </a:r>
            <a:br>
              <a:rPr lang="en-GB" noProof="0" dirty="0" smtClean="0"/>
            </a:br>
            <a:r>
              <a:rPr lang="en-GB" noProof="0" dirty="0" err="1" smtClean="0"/>
              <a:t>Kumpulantie</a:t>
            </a:r>
            <a:r>
              <a:rPr lang="en-GB" noProof="0" dirty="0" smtClean="0"/>
              <a:t> 9, 00520 Helsinki</a:t>
            </a:r>
          </a:p>
          <a:p>
            <a:pPr marL="0" marR="0" indent="0" algn="l" defTabSz="914400" rtl="0" eaLnBrk="1" fontAlgn="auto" latinLnBrk="0" hangingPunct="1">
              <a:lnSpc>
                <a:spcPct val="150000"/>
              </a:lnSpc>
              <a:spcBef>
                <a:spcPct val="0"/>
              </a:spcBef>
              <a:spcAft>
                <a:spcPts val="0"/>
              </a:spcAft>
              <a:buClrTx/>
              <a:buSzTx/>
              <a:buFontTx/>
              <a:buNone/>
              <a:tabLst/>
              <a:defRPr/>
            </a:pPr>
            <a:r>
              <a:rPr lang="en-GB" noProof="0" dirty="0" smtClean="0"/>
              <a:t>PO Box 320, FI-00101 Helsinki, Finland</a:t>
            </a:r>
          </a:p>
          <a:p>
            <a:pPr marL="0" marR="0" indent="0" algn="l" defTabSz="914400" rtl="0" eaLnBrk="1" fontAlgn="auto" latinLnBrk="0" hangingPunct="1">
              <a:lnSpc>
                <a:spcPct val="150000"/>
              </a:lnSpc>
              <a:spcBef>
                <a:spcPct val="0"/>
              </a:spcBef>
              <a:spcAft>
                <a:spcPts val="0"/>
              </a:spcAft>
              <a:buClrTx/>
              <a:buSzTx/>
              <a:buFontTx/>
              <a:buNone/>
              <a:tabLst/>
              <a:defRPr/>
            </a:pPr>
            <a:r>
              <a:rPr lang="en-GB" noProof="0" dirty="0" smtClean="0"/>
              <a:t>Telephone +358 29 534 5000</a:t>
            </a:r>
          </a:p>
          <a:p>
            <a:pPr marL="0" marR="0" indent="0" algn="l" defTabSz="914400" rtl="0" eaLnBrk="1" fontAlgn="auto" latinLnBrk="0" hangingPunct="1">
              <a:lnSpc>
                <a:spcPct val="150000"/>
              </a:lnSpc>
              <a:spcBef>
                <a:spcPct val="0"/>
              </a:spcBef>
              <a:spcAft>
                <a:spcPts val="0"/>
              </a:spcAft>
              <a:buClrTx/>
              <a:buSzTx/>
              <a:buFontTx/>
              <a:buNone/>
              <a:tabLst/>
              <a:defRPr/>
            </a:pPr>
            <a:r>
              <a:rPr lang="en-GB" noProof="0" dirty="0" smtClean="0"/>
              <a:t>www.trafi.fi</a:t>
            </a:r>
            <a:endParaRPr lang="en-GB" noProof="0" dirty="0"/>
          </a:p>
        </p:txBody>
      </p:sp>
      <p:pic>
        <p:nvPicPr>
          <p:cNvPr id="8" name="Picture 7" descr="Trafi_rgb_nimi_vieressa_en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6123" y="4254285"/>
            <a:ext cx="3600400" cy="758891"/>
          </a:xfrm>
          <a:prstGeom prst="rect">
            <a:avLst/>
          </a:prstGeom>
        </p:spPr>
      </p:pic>
    </p:spTree>
    <p:extLst>
      <p:ext uri="{BB962C8B-B14F-4D97-AF65-F5344CB8AC3E}">
        <p14:creationId xmlns:p14="http://schemas.microsoft.com/office/powerpoint/2010/main" val="513954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tsikko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792267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descr="Kansi_alalaita.png"/>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678811" y="5612679"/>
            <a:ext cx="3222427" cy="1245321"/>
          </a:xfrm>
          <a:prstGeom prst="rect">
            <a:avLst/>
          </a:prstGeom>
        </p:spPr>
      </p:pic>
      <p:sp>
        <p:nvSpPr>
          <p:cNvPr id="2" name="Title Placeholder 1"/>
          <p:cNvSpPr>
            <a:spLocks noGrp="1"/>
          </p:cNvSpPr>
          <p:nvPr>
            <p:ph type="title"/>
          </p:nvPr>
        </p:nvSpPr>
        <p:spPr>
          <a:xfrm>
            <a:off x="702147" y="2132856"/>
            <a:ext cx="5688632" cy="1008112"/>
          </a:xfrm>
          <a:prstGeom prst="rect">
            <a:avLst/>
          </a:prstGeom>
        </p:spPr>
        <p:txBody>
          <a:bodyPr vert="horz" lIns="0" tIns="0" rIns="0" bIns="0" rtlCol="0" anchor="t" anchorCtr="0">
            <a:noAutofit/>
          </a:bodyPr>
          <a:lstStyle/>
          <a:p>
            <a:endParaRPr lang="en-GB" noProof="1"/>
          </a:p>
        </p:txBody>
      </p:sp>
      <p:sp>
        <p:nvSpPr>
          <p:cNvPr id="4" name="Tekstin paikkamerkki 3"/>
          <p:cNvSpPr>
            <a:spLocks noGrp="1"/>
          </p:cNvSpPr>
          <p:nvPr>
            <p:ph type="body" idx="1"/>
          </p:nvPr>
        </p:nvSpPr>
        <p:spPr>
          <a:xfrm>
            <a:off x="702148" y="3212976"/>
            <a:ext cx="5688631" cy="720080"/>
          </a:xfrm>
          <a:prstGeom prst="rect">
            <a:avLst/>
          </a:prstGeom>
        </p:spPr>
        <p:txBody>
          <a:bodyPr vert="horz" lIns="0" tIns="0" rIns="0" bIns="45720" rtlCol="0">
            <a:normAutofit/>
          </a:bodyPr>
          <a:lstStyle/>
          <a:p>
            <a:pPr lvl="0"/>
            <a:endParaRPr lang="en-GB" dirty="0"/>
          </a:p>
        </p:txBody>
      </p:sp>
      <p:sp>
        <p:nvSpPr>
          <p:cNvPr id="8" name="TextBox 7"/>
          <p:cNvSpPr txBox="1"/>
          <p:nvPr/>
        </p:nvSpPr>
        <p:spPr>
          <a:xfrm>
            <a:off x="7442393" y="6021288"/>
            <a:ext cx="3412882" cy="648072"/>
          </a:xfrm>
          <a:prstGeom prst="rect">
            <a:avLst/>
          </a:prstGeom>
          <a:noFill/>
        </p:spPr>
        <p:txBody>
          <a:bodyPr wrap="none" lIns="0" tIns="0" rIns="0" bIns="0" rtlCol="0">
            <a:noAutofit/>
          </a:bodyPr>
          <a:lstStyle/>
          <a:p>
            <a:pPr algn="l">
              <a:lnSpc>
                <a:spcPts val="2400"/>
              </a:lnSpc>
            </a:pPr>
            <a:r>
              <a:rPr lang="en-US" sz="1400" b="0" i="1" dirty="0" smtClean="0">
                <a:solidFill>
                  <a:schemeClr val="bg1"/>
                </a:solidFill>
              </a:rPr>
              <a:t>Responsible traffic.</a:t>
            </a:r>
          </a:p>
          <a:p>
            <a:pPr algn="l">
              <a:lnSpc>
                <a:spcPts val="2400"/>
              </a:lnSpc>
            </a:pPr>
            <a:r>
              <a:rPr lang="en-US" sz="1400" b="0" i="1" dirty="0" smtClean="0">
                <a:solidFill>
                  <a:schemeClr val="bg1"/>
                </a:solidFill>
              </a:rPr>
              <a:t>Courage </a:t>
            </a:r>
            <a:r>
              <a:rPr lang="en-US" sz="1400" b="0" i="1" smtClean="0">
                <a:solidFill>
                  <a:schemeClr val="bg1"/>
                </a:solidFill>
              </a:rPr>
              <a:t>and co-operation</a:t>
            </a:r>
            <a:endParaRPr lang="fi-FI" sz="1400" b="0" i="1" dirty="0">
              <a:solidFill>
                <a:schemeClr val="bg1"/>
              </a:solidFill>
            </a:endParaRPr>
          </a:p>
        </p:txBody>
      </p:sp>
      <p:pic>
        <p:nvPicPr>
          <p:cNvPr id="3" name="Picture 2" descr="Kaarikansi.pn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3861048"/>
            <a:ext cx="9901238" cy="1117540"/>
          </a:xfrm>
          <a:prstGeom prst="rect">
            <a:avLst/>
          </a:prstGeom>
        </p:spPr>
      </p:pic>
      <p:pic>
        <p:nvPicPr>
          <p:cNvPr id="9" name="Picture 8" descr="Trafi_rgb_nimi_vieressa_eng.p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02147" y="518324"/>
            <a:ext cx="5832648" cy="1229403"/>
          </a:xfrm>
          <a:prstGeom prst="rect">
            <a:avLst/>
          </a:prstGeom>
        </p:spPr>
      </p:pic>
    </p:spTree>
    <p:extLst>
      <p:ext uri="{BB962C8B-B14F-4D97-AF65-F5344CB8AC3E}">
        <p14:creationId xmlns:p14="http://schemas.microsoft.com/office/powerpoint/2010/main" val="1274884618"/>
      </p:ext>
    </p:extLst>
  </p:cSld>
  <p:clrMap bg1="lt1" tx1="dk1" bg2="lt2" tx2="dk2" accent1="accent1" accent2="accent2" accent3="accent3" accent4="accent4" accent5="accent5" accent6="accent6" hlink="hlink" folHlink="folHlink"/>
  <p:sldLayoutIdLst>
    <p:sldLayoutId id="2147483657" r:id="rId1"/>
    <p:sldLayoutId id="2147483663" r:id="rId2"/>
    <p:sldLayoutId id="2147483666" r:id="rId3"/>
    <p:sldLayoutId id="2147483658" r:id="rId4"/>
    <p:sldLayoutId id="2147483672" r:id="rId5"/>
    <p:sldLayoutId id="2147483660" r:id="rId6"/>
  </p:sldLayoutIdLst>
  <p:hf hdr="0"/>
  <p:txStyles>
    <p:titleStyle>
      <a:lvl1pPr algn="l" defTabSz="914400" rtl="0" eaLnBrk="1" latinLnBrk="0" hangingPunct="1">
        <a:lnSpc>
          <a:spcPts val="3200"/>
        </a:lnSpc>
        <a:spcBef>
          <a:spcPct val="0"/>
        </a:spcBef>
        <a:buNone/>
        <a:defRPr sz="28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Clr>
          <a:schemeClr val="accent3"/>
        </a:buClr>
        <a:buSzPct val="80000"/>
        <a:buFont typeface="Wingdings" pitchFamily="2" charset="2"/>
        <a:buNone/>
        <a:defRPr sz="1800" kern="1200" baseline="0">
          <a:solidFill>
            <a:schemeClr val="tx2"/>
          </a:solidFill>
          <a:latin typeface="+mn-lt"/>
          <a:ea typeface="+mn-ea"/>
          <a:cs typeface="+mn-cs"/>
        </a:defRPr>
      </a:lvl1pPr>
      <a:lvl2pPr marL="540000" indent="-270000" algn="l" defTabSz="914400" rtl="0" eaLnBrk="1" latinLnBrk="0" hangingPunct="1">
        <a:lnSpc>
          <a:spcPts val="2400"/>
        </a:lnSpc>
        <a:spcBef>
          <a:spcPts val="600"/>
        </a:spcBef>
        <a:buClr>
          <a:schemeClr val="accent3"/>
        </a:buClr>
        <a:buSzPct val="80000"/>
        <a:buFont typeface="Wingdings" pitchFamily="2" charset="2"/>
        <a:buChar char="l"/>
        <a:defRPr sz="2000" kern="1200">
          <a:solidFill>
            <a:schemeClr val="tx1"/>
          </a:solidFill>
          <a:latin typeface="+mn-lt"/>
          <a:ea typeface="+mn-ea"/>
          <a:cs typeface="+mn-cs"/>
        </a:defRPr>
      </a:lvl2pPr>
      <a:lvl3pPr marL="810000" indent="-270000" algn="l" defTabSz="914400" rtl="0" eaLnBrk="1" latinLnBrk="0" hangingPunct="1">
        <a:lnSpc>
          <a:spcPts val="2400"/>
        </a:lnSpc>
        <a:spcBef>
          <a:spcPts val="600"/>
        </a:spcBef>
        <a:buClr>
          <a:schemeClr val="accent3"/>
        </a:buClr>
        <a:buSzPct val="80000"/>
        <a:buFont typeface="Wingdings" pitchFamily="2" charset="2"/>
        <a:buChar char="l"/>
        <a:defRPr sz="2000" kern="1200">
          <a:solidFill>
            <a:schemeClr val="tx1"/>
          </a:solidFill>
          <a:latin typeface="+mn-lt"/>
          <a:ea typeface="+mn-ea"/>
          <a:cs typeface="+mn-cs"/>
        </a:defRPr>
      </a:lvl3pPr>
      <a:lvl4pPr marL="1080000" indent="-270000" algn="l" defTabSz="914400" rtl="0" eaLnBrk="1" latinLnBrk="0" hangingPunct="1">
        <a:lnSpc>
          <a:spcPts val="2400"/>
        </a:lnSpc>
        <a:spcBef>
          <a:spcPts val="600"/>
        </a:spcBef>
        <a:buClr>
          <a:schemeClr val="accent3"/>
        </a:buClr>
        <a:buSzPct val="80000"/>
        <a:buFont typeface="Wingdings" pitchFamily="2" charset="2"/>
        <a:buChar char="l"/>
        <a:defRPr sz="2000" kern="1200">
          <a:solidFill>
            <a:schemeClr val="tx1"/>
          </a:solidFill>
          <a:latin typeface="+mn-lt"/>
          <a:ea typeface="+mn-ea"/>
          <a:cs typeface="+mn-cs"/>
        </a:defRPr>
      </a:lvl4pPr>
      <a:lvl5pPr marL="1350000" indent="-270000" algn="l" defTabSz="914400" rtl="0" eaLnBrk="1" latinLnBrk="0" hangingPunct="1">
        <a:lnSpc>
          <a:spcPts val="2400"/>
        </a:lnSpc>
        <a:spcBef>
          <a:spcPts val="600"/>
        </a:spcBef>
        <a:buClr>
          <a:schemeClr val="accent3"/>
        </a:buClr>
        <a:buSzPct val="80000"/>
        <a:buFont typeface="Wingdings" pitchFamily="2" charset="2"/>
        <a:buChar char="l"/>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02147" y="2492896"/>
            <a:ext cx="7704856" cy="1296144"/>
          </a:xfrm>
        </p:spPr>
        <p:txBody>
          <a:bodyPr/>
          <a:lstStyle/>
          <a:p>
            <a:r>
              <a:rPr lang="en-GB" sz="3600" dirty="0" err="1" smtClean="0"/>
              <a:t>CompMon</a:t>
            </a:r>
            <a:r>
              <a:rPr lang="en-GB" sz="2400" dirty="0" smtClean="0"/>
              <a:t> -</a:t>
            </a:r>
            <a:br>
              <a:rPr lang="en-GB" sz="2400" dirty="0" smtClean="0"/>
            </a:br>
            <a:r>
              <a:rPr lang="en-GB" sz="2400" dirty="0"/>
              <a:t/>
            </a:r>
            <a:br>
              <a:rPr lang="en-GB" sz="2400" dirty="0"/>
            </a:br>
            <a:r>
              <a:rPr lang="en-GB" sz="2400" dirty="0" smtClean="0"/>
              <a:t>Compliance </a:t>
            </a:r>
            <a:r>
              <a:rPr lang="en-GB" sz="2400" dirty="0"/>
              <a:t>monitoring for </a:t>
            </a:r>
            <a:r>
              <a:rPr lang="en-GB" sz="2400" dirty="0" err="1"/>
              <a:t>Marpol</a:t>
            </a:r>
            <a:r>
              <a:rPr lang="en-GB" sz="2400" dirty="0"/>
              <a:t> Annex VI</a:t>
            </a:r>
          </a:p>
        </p:txBody>
      </p:sp>
      <p:sp>
        <p:nvSpPr>
          <p:cNvPr id="3" name="Text Placeholder 2"/>
          <p:cNvSpPr>
            <a:spLocks noGrp="1"/>
          </p:cNvSpPr>
          <p:nvPr>
            <p:ph type="body" sz="quarter" idx="4294967295"/>
          </p:nvPr>
        </p:nvSpPr>
        <p:spPr>
          <a:xfrm>
            <a:off x="486123" y="5445224"/>
            <a:ext cx="5688631" cy="720080"/>
          </a:xfrm>
        </p:spPr>
        <p:txBody>
          <a:bodyPr/>
          <a:lstStyle/>
          <a:p>
            <a:pPr lvl="0"/>
            <a:r>
              <a:rPr lang="fi-FI" dirty="0" smtClean="0"/>
              <a:t>5th PA </a:t>
            </a:r>
            <a:r>
              <a:rPr lang="fi-FI" dirty="0" err="1" smtClean="0"/>
              <a:t>Ship</a:t>
            </a:r>
            <a:r>
              <a:rPr lang="fi-FI" dirty="0" smtClean="0"/>
              <a:t> </a:t>
            </a:r>
            <a:r>
              <a:rPr lang="fi-FI" dirty="0" err="1" smtClean="0"/>
              <a:t>Steering</a:t>
            </a:r>
            <a:r>
              <a:rPr lang="fi-FI" dirty="0" smtClean="0"/>
              <a:t> </a:t>
            </a:r>
            <a:r>
              <a:rPr lang="fi-FI" dirty="0" err="1" smtClean="0"/>
              <a:t>Committee</a:t>
            </a:r>
            <a:r>
              <a:rPr lang="fi-FI" dirty="0" smtClean="0"/>
              <a:t> </a:t>
            </a:r>
            <a:r>
              <a:rPr lang="fi-FI" dirty="0" err="1" smtClean="0"/>
              <a:t>meeting</a:t>
            </a:r>
            <a:endParaRPr lang="en-GB" dirty="0"/>
          </a:p>
          <a:p>
            <a:endParaRPr lang="en-GB" dirty="0"/>
          </a:p>
        </p:txBody>
      </p:sp>
    </p:spTree>
    <p:extLst>
      <p:ext uri="{BB962C8B-B14F-4D97-AF65-F5344CB8AC3E}">
        <p14:creationId xmlns:p14="http://schemas.microsoft.com/office/powerpoint/2010/main" val="217990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uva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4195" y="1196752"/>
            <a:ext cx="6703510" cy="936104"/>
          </a:xfrm>
          <a:prstGeom prst="rect">
            <a:avLst/>
          </a:prstGeom>
        </p:spPr>
      </p:pic>
      <p:sp>
        <p:nvSpPr>
          <p:cNvPr id="3" name="Tekstiruutu 2"/>
          <p:cNvSpPr txBox="1"/>
          <p:nvPr/>
        </p:nvSpPr>
        <p:spPr>
          <a:xfrm>
            <a:off x="3870499" y="2456342"/>
            <a:ext cx="4680519" cy="954107"/>
          </a:xfrm>
          <a:prstGeom prst="rect">
            <a:avLst/>
          </a:prstGeom>
          <a:noFill/>
        </p:spPr>
        <p:txBody>
          <a:bodyPr wrap="square" rtlCol="0">
            <a:spAutoFit/>
          </a:bodyPr>
          <a:lstStyle/>
          <a:p>
            <a:r>
              <a:rPr lang="en-US" sz="1400" i="1" dirty="0"/>
              <a:t>"The sole responsibility of this publication lies with the author. The European Union is not responsible for any use that may be made of the information contained therein."</a:t>
            </a:r>
            <a:r>
              <a:rPr lang="en-US" sz="1400" dirty="0"/>
              <a:t> </a:t>
            </a:r>
          </a:p>
        </p:txBody>
      </p:sp>
      <p:pic>
        <p:nvPicPr>
          <p:cNvPr id="5" name="Kuva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0956" y="2420888"/>
            <a:ext cx="2340869" cy="1161290"/>
          </a:xfrm>
          <a:prstGeom prst="rect">
            <a:avLst/>
          </a:prstGeom>
        </p:spPr>
      </p:pic>
    </p:spTree>
    <p:extLst>
      <p:ext uri="{BB962C8B-B14F-4D97-AF65-F5344CB8AC3E}">
        <p14:creationId xmlns:p14="http://schemas.microsoft.com/office/powerpoint/2010/main" val="12173630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Main </a:t>
            </a:r>
            <a:r>
              <a:rPr lang="fi-FI" dirty="0" err="1" smtClean="0"/>
              <a:t>objectives</a:t>
            </a:r>
            <a:r>
              <a:rPr lang="fi-FI" dirty="0" smtClean="0"/>
              <a:t> of </a:t>
            </a:r>
            <a:r>
              <a:rPr lang="fi-FI" dirty="0" err="1" smtClean="0"/>
              <a:t>CompMon</a:t>
            </a:r>
            <a:endParaRPr lang="en-US" dirty="0"/>
          </a:p>
        </p:txBody>
      </p:sp>
      <p:sp>
        <p:nvSpPr>
          <p:cNvPr id="4" name="Tekstiruutu 3"/>
          <p:cNvSpPr txBox="1"/>
          <p:nvPr/>
        </p:nvSpPr>
        <p:spPr>
          <a:xfrm>
            <a:off x="702147" y="2132856"/>
            <a:ext cx="8280920" cy="3384376"/>
          </a:xfrm>
          <a:prstGeom prst="rect">
            <a:avLst/>
          </a:prstGeom>
          <a:noFill/>
        </p:spPr>
        <p:txBody>
          <a:bodyPr wrap="square" rtlCol="0">
            <a:spAutoFit/>
          </a:bodyPr>
          <a:lstStyle/>
          <a:p>
            <a:endParaRPr lang="en-US"/>
          </a:p>
        </p:txBody>
      </p:sp>
      <p:sp>
        <p:nvSpPr>
          <p:cNvPr id="5" name="Tekstiruutu 4"/>
          <p:cNvSpPr txBox="1"/>
          <p:nvPr/>
        </p:nvSpPr>
        <p:spPr>
          <a:xfrm>
            <a:off x="625947" y="2348880"/>
            <a:ext cx="8433320" cy="3477875"/>
          </a:xfrm>
          <a:prstGeom prst="rect">
            <a:avLst/>
          </a:prstGeom>
          <a:noFill/>
        </p:spPr>
        <p:txBody>
          <a:bodyPr wrap="square" rtlCol="0">
            <a:spAutoFit/>
          </a:bodyPr>
          <a:lstStyle/>
          <a:p>
            <a:pPr marL="342900" indent="-342900">
              <a:buClr>
                <a:schemeClr val="tx2"/>
              </a:buClr>
              <a:buSzPct val="150000"/>
              <a:buFont typeface="Arial" panose="020B0604020202020204" pitchFamily="34" charset="0"/>
              <a:buChar char="•"/>
            </a:pPr>
            <a:r>
              <a:rPr lang="en-US" altLang="en-US" sz="2000" dirty="0"/>
              <a:t>To join Member States’ forces in voluntary piloting of effective targeting for the enforcement of IMO </a:t>
            </a:r>
            <a:r>
              <a:rPr lang="en-US" altLang="en-US" sz="2000" dirty="0" err="1"/>
              <a:t>Marpol</a:t>
            </a:r>
            <a:r>
              <a:rPr lang="en-US" altLang="en-US" sz="2000" dirty="0"/>
              <a:t> Annex </a:t>
            </a:r>
            <a:r>
              <a:rPr lang="en-US" altLang="en-US" sz="2000" dirty="0" smtClean="0"/>
              <a:t>VI</a:t>
            </a:r>
          </a:p>
          <a:p>
            <a:pPr marL="342900" indent="-342900">
              <a:buClr>
                <a:schemeClr val="tx2"/>
              </a:buClr>
              <a:buSzPct val="150000"/>
              <a:buFont typeface="Arial" panose="020B0604020202020204" pitchFamily="34" charset="0"/>
              <a:buChar char="•"/>
            </a:pPr>
            <a:endParaRPr lang="en-US" altLang="en-US" sz="2000" dirty="0"/>
          </a:p>
          <a:p>
            <a:pPr marL="342900" indent="-342900">
              <a:buClr>
                <a:schemeClr val="tx2"/>
              </a:buClr>
              <a:buSzPct val="150000"/>
              <a:buFont typeface="Arial" panose="020B0604020202020204" pitchFamily="34" charset="0"/>
              <a:buChar char="•"/>
            </a:pPr>
            <a:r>
              <a:rPr lang="en-US" altLang="en-US" sz="2000" dirty="0"/>
              <a:t>To pilot the enforcement in MS territories at </a:t>
            </a:r>
            <a:r>
              <a:rPr lang="en-US" altLang="en-US" sz="2000" dirty="0" smtClean="0"/>
              <a:t>sea</a:t>
            </a:r>
          </a:p>
          <a:p>
            <a:pPr marL="342900" indent="-342900">
              <a:buClr>
                <a:schemeClr val="tx2"/>
              </a:buClr>
              <a:buSzPct val="150000"/>
              <a:buFont typeface="Arial" panose="020B0604020202020204" pitchFamily="34" charset="0"/>
              <a:buChar char="•"/>
            </a:pPr>
            <a:endParaRPr lang="en-US" altLang="en-US" sz="2000" dirty="0"/>
          </a:p>
          <a:p>
            <a:pPr marL="342900" indent="-342900">
              <a:buClr>
                <a:schemeClr val="tx2"/>
              </a:buClr>
              <a:buSzPct val="150000"/>
              <a:buFont typeface="Arial" panose="020B0604020202020204" pitchFamily="34" charset="0"/>
              <a:buChar char="•"/>
            </a:pPr>
            <a:r>
              <a:rPr lang="en-US" altLang="en-US" sz="2000" dirty="0"/>
              <a:t>To share best practices in the implementation of targeting </a:t>
            </a:r>
            <a:r>
              <a:rPr lang="en-US" altLang="en-US" sz="2000" dirty="0" smtClean="0"/>
              <a:t>methods</a:t>
            </a:r>
          </a:p>
          <a:p>
            <a:pPr marL="342900" indent="-342900">
              <a:buClr>
                <a:schemeClr val="tx2"/>
              </a:buClr>
              <a:buSzPct val="150000"/>
              <a:buFont typeface="Arial" panose="020B0604020202020204" pitchFamily="34" charset="0"/>
              <a:buChar char="•"/>
            </a:pPr>
            <a:endParaRPr lang="en-US" altLang="en-US" sz="2000" dirty="0"/>
          </a:p>
          <a:p>
            <a:pPr marL="342900" indent="-342900">
              <a:buClr>
                <a:schemeClr val="tx2"/>
              </a:buClr>
              <a:buSzPct val="150000"/>
              <a:buFont typeface="Arial" panose="020B0604020202020204" pitchFamily="34" charset="0"/>
              <a:buChar char="•"/>
            </a:pPr>
            <a:r>
              <a:rPr lang="en-US" altLang="en-US" sz="2000" dirty="0"/>
              <a:t>To communicate the experiences to e.g. regional conventions</a:t>
            </a:r>
          </a:p>
          <a:p>
            <a:pPr lvl="0">
              <a:buClr>
                <a:schemeClr val="tx2"/>
              </a:buClr>
              <a:buSzPct val="150000"/>
            </a:pPr>
            <a:endParaRPr lang="en-US" altLang="en-US" sz="2000" dirty="0">
              <a:solidFill>
                <a:srgbClr val="000000"/>
              </a:solidFill>
            </a:endParaRPr>
          </a:p>
        </p:txBody>
      </p:sp>
    </p:spTree>
    <p:extLst>
      <p:ext uri="{BB962C8B-B14F-4D97-AF65-F5344CB8AC3E}">
        <p14:creationId xmlns:p14="http://schemas.microsoft.com/office/powerpoint/2010/main" val="32803826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t>Partners</a:t>
            </a:r>
            <a:endParaRPr lang="en-US" dirty="0"/>
          </a:p>
        </p:txBody>
      </p:sp>
      <p:sp>
        <p:nvSpPr>
          <p:cNvPr id="4" name="Tekstiruutu 3"/>
          <p:cNvSpPr txBox="1"/>
          <p:nvPr/>
        </p:nvSpPr>
        <p:spPr>
          <a:xfrm>
            <a:off x="702147" y="2132856"/>
            <a:ext cx="8280920" cy="3384376"/>
          </a:xfrm>
          <a:prstGeom prst="rect">
            <a:avLst/>
          </a:prstGeom>
          <a:noFill/>
        </p:spPr>
        <p:txBody>
          <a:bodyPr wrap="square" rtlCol="0">
            <a:spAutoFit/>
          </a:bodyPr>
          <a:lstStyle/>
          <a:p>
            <a:endParaRPr lang="en-US"/>
          </a:p>
        </p:txBody>
      </p:sp>
      <p:sp>
        <p:nvSpPr>
          <p:cNvPr id="5" name="Tekstiruutu 4"/>
          <p:cNvSpPr txBox="1"/>
          <p:nvPr/>
        </p:nvSpPr>
        <p:spPr>
          <a:xfrm>
            <a:off x="625947" y="2348880"/>
            <a:ext cx="8433320" cy="3785652"/>
          </a:xfrm>
          <a:prstGeom prst="rect">
            <a:avLst/>
          </a:prstGeom>
          <a:noFill/>
        </p:spPr>
        <p:txBody>
          <a:bodyPr wrap="square" rtlCol="0">
            <a:spAutoFit/>
          </a:bodyPr>
          <a:lstStyle/>
          <a:p>
            <a:pPr lvl="0">
              <a:buClr>
                <a:schemeClr val="tx2"/>
              </a:buClr>
              <a:buSzPct val="150000"/>
            </a:pPr>
            <a:r>
              <a:rPr lang="en-US" altLang="en-US" sz="2000" dirty="0">
                <a:solidFill>
                  <a:schemeClr val="tx2"/>
                </a:solidFill>
              </a:rPr>
              <a:t>Member states authorities responsible for the enforcement of the </a:t>
            </a:r>
            <a:r>
              <a:rPr lang="en-US" altLang="en-US" sz="2000" dirty="0" err="1">
                <a:solidFill>
                  <a:schemeClr val="tx2"/>
                </a:solidFill>
              </a:rPr>
              <a:t>sulphur</a:t>
            </a:r>
            <a:r>
              <a:rPr lang="en-US" altLang="en-US" sz="2000" dirty="0">
                <a:solidFill>
                  <a:schemeClr val="tx2"/>
                </a:solidFill>
              </a:rPr>
              <a:t> </a:t>
            </a:r>
            <a:r>
              <a:rPr lang="en-US" altLang="en-US" sz="2000" dirty="0" smtClean="0">
                <a:solidFill>
                  <a:schemeClr val="tx2"/>
                </a:solidFill>
              </a:rPr>
              <a:t>directive:</a:t>
            </a:r>
          </a:p>
          <a:p>
            <a:pPr lvl="0">
              <a:buClr>
                <a:schemeClr val="tx2"/>
              </a:buClr>
              <a:buSzPct val="150000"/>
            </a:pPr>
            <a:endParaRPr lang="en-US" altLang="en-US" sz="2000" dirty="0">
              <a:solidFill>
                <a:srgbClr val="000000"/>
              </a:solidFill>
            </a:endParaRPr>
          </a:p>
          <a:p>
            <a:pPr marL="342900" lvl="0" indent="-342900">
              <a:buClr>
                <a:schemeClr val="tx2"/>
              </a:buClr>
              <a:buSzPct val="150000"/>
              <a:buFont typeface="Arial" panose="020B0604020202020204" pitchFamily="34" charset="0"/>
              <a:buChar char="•"/>
            </a:pPr>
            <a:r>
              <a:rPr lang="en-US" altLang="en-US" sz="2000" dirty="0">
                <a:solidFill>
                  <a:srgbClr val="000000"/>
                </a:solidFill>
              </a:rPr>
              <a:t>Finland, Sweden, </a:t>
            </a:r>
            <a:r>
              <a:rPr lang="en-US" altLang="en-US" sz="2000" dirty="0" smtClean="0">
                <a:solidFill>
                  <a:srgbClr val="000000"/>
                </a:solidFill>
              </a:rPr>
              <a:t>Netherlands</a:t>
            </a:r>
            <a:r>
              <a:rPr lang="en-US" altLang="en-US" sz="2000" dirty="0">
                <a:solidFill>
                  <a:srgbClr val="000000"/>
                </a:solidFill>
              </a:rPr>
              <a:t>, </a:t>
            </a:r>
            <a:r>
              <a:rPr lang="en-US" altLang="en-US" sz="2000" dirty="0" smtClean="0">
                <a:solidFill>
                  <a:srgbClr val="000000"/>
                </a:solidFill>
              </a:rPr>
              <a:t>Belgium</a:t>
            </a:r>
            <a:endParaRPr lang="en-US" altLang="en-US" sz="2000" dirty="0">
              <a:solidFill>
                <a:srgbClr val="000000"/>
              </a:solidFill>
            </a:endParaRPr>
          </a:p>
          <a:p>
            <a:pPr lvl="0">
              <a:buClr>
                <a:schemeClr val="tx2"/>
              </a:buClr>
              <a:buSzPct val="150000"/>
            </a:pPr>
            <a:endParaRPr lang="en-US" altLang="en-US" sz="2000" dirty="0">
              <a:solidFill>
                <a:srgbClr val="000000"/>
              </a:solidFill>
            </a:endParaRPr>
          </a:p>
          <a:p>
            <a:pPr lvl="0">
              <a:buClr>
                <a:schemeClr val="tx2"/>
              </a:buClr>
              <a:buSzPct val="150000"/>
            </a:pPr>
            <a:r>
              <a:rPr lang="en-US" altLang="en-US" sz="2000" dirty="0">
                <a:solidFill>
                  <a:schemeClr val="tx2"/>
                </a:solidFill>
              </a:rPr>
              <a:t>Implementing </a:t>
            </a:r>
            <a:r>
              <a:rPr lang="en-US" altLang="en-US" sz="2000" dirty="0" smtClean="0">
                <a:solidFill>
                  <a:schemeClr val="tx2"/>
                </a:solidFill>
              </a:rPr>
              <a:t>organizations:</a:t>
            </a:r>
          </a:p>
          <a:p>
            <a:pPr lvl="0">
              <a:buClr>
                <a:schemeClr val="tx2"/>
              </a:buClr>
              <a:buSzPct val="150000"/>
            </a:pPr>
            <a:endParaRPr lang="en-US" altLang="en-US" sz="2000" dirty="0">
              <a:solidFill>
                <a:srgbClr val="000000"/>
              </a:solidFill>
            </a:endParaRPr>
          </a:p>
          <a:p>
            <a:pPr marL="342900" lvl="0" indent="-342900">
              <a:buClr>
                <a:schemeClr val="tx2"/>
              </a:buClr>
              <a:buSzPct val="150000"/>
              <a:buFont typeface="Arial" panose="020B0604020202020204" pitchFamily="34" charset="0"/>
              <a:buChar char="•"/>
            </a:pPr>
            <a:r>
              <a:rPr lang="en-US" altLang="en-US" sz="2000" dirty="0" smtClean="0">
                <a:solidFill>
                  <a:srgbClr val="000000"/>
                </a:solidFill>
              </a:rPr>
              <a:t>Finnish Transport Safety Agency, Finnish Meteorological Institute, </a:t>
            </a:r>
            <a:r>
              <a:rPr lang="en-US" altLang="en-US" sz="2000" dirty="0" err="1" smtClean="0">
                <a:solidFill>
                  <a:srgbClr val="000000"/>
                </a:solidFill>
              </a:rPr>
              <a:t>Åbo</a:t>
            </a:r>
            <a:r>
              <a:rPr lang="en-US" altLang="en-US" sz="2000" dirty="0" smtClean="0">
                <a:solidFill>
                  <a:srgbClr val="000000"/>
                </a:solidFill>
              </a:rPr>
              <a:t> </a:t>
            </a:r>
            <a:r>
              <a:rPr lang="en-US" altLang="en-US" sz="2000" dirty="0" err="1" smtClean="0">
                <a:solidFill>
                  <a:srgbClr val="000000"/>
                </a:solidFill>
              </a:rPr>
              <a:t>Akademi</a:t>
            </a:r>
            <a:r>
              <a:rPr lang="en-US" altLang="en-US" sz="2000" dirty="0" smtClean="0">
                <a:solidFill>
                  <a:srgbClr val="000000"/>
                </a:solidFill>
              </a:rPr>
              <a:t> University (FI), Chalmers University (SWE), </a:t>
            </a:r>
            <a:r>
              <a:rPr lang="en-US" altLang="en-US" sz="2000" dirty="0" err="1" smtClean="0">
                <a:solidFill>
                  <a:srgbClr val="000000"/>
                </a:solidFill>
              </a:rPr>
              <a:t>Transportstyrelsen</a:t>
            </a:r>
            <a:r>
              <a:rPr lang="en-US" altLang="en-US" sz="2000" dirty="0" smtClean="0">
                <a:solidFill>
                  <a:srgbClr val="000000"/>
                </a:solidFill>
              </a:rPr>
              <a:t> (SWE), Human Environment and Transport Inspectorate (NL), FOD </a:t>
            </a:r>
            <a:r>
              <a:rPr lang="en-US" altLang="en-US" sz="2000" dirty="0" err="1" smtClean="0">
                <a:solidFill>
                  <a:srgbClr val="000000"/>
                </a:solidFill>
              </a:rPr>
              <a:t>Mobiliteit</a:t>
            </a:r>
            <a:r>
              <a:rPr lang="en-US" altLang="en-US" sz="2000" dirty="0" smtClean="0">
                <a:solidFill>
                  <a:srgbClr val="000000"/>
                </a:solidFill>
              </a:rPr>
              <a:t> </a:t>
            </a:r>
            <a:r>
              <a:rPr lang="en-US" altLang="en-US" sz="2000" dirty="0" err="1" smtClean="0">
                <a:solidFill>
                  <a:srgbClr val="000000"/>
                </a:solidFill>
              </a:rPr>
              <a:t>en</a:t>
            </a:r>
            <a:r>
              <a:rPr lang="en-US" altLang="en-US" sz="2000" dirty="0" smtClean="0">
                <a:solidFill>
                  <a:srgbClr val="000000"/>
                </a:solidFill>
              </a:rPr>
              <a:t> </a:t>
            </a:r>
            <a:r>
              <a:rPr lang="en-US" altLang="en-US" sz="2000" dirty="0" err="1" smtClean="0">
                <a:solidFill>
                  <a:srgbClr val="000000"/>
                </a:solidFill>
              </a:rPr>
              <a:t>Vervoer</a:t>
            </a:r>
            <a:r>
              <a:rPr lang="en-US" altLang="en-US" sz="2000" dirty="0" smtClean="0">
                <a:solidFill>
                  <a:srgbClr val="000000"/>
                </a:solidFill>
              </a:rPr>
              <a:t> (BE) and Royal Belgian Institute of Natural Sciences</a:t>
            </a:r>
            <a:endParaRPr lang="en-US" altLang="en-US" sz="2000" dirty="0">
              <a:solidFill>
                <a:srgbClr val="000000"/>
              </a:solidFill>
            </a:endParaRPr>
          </a:p>
        </p:txBody>
      </p:sp>
    </p:spTree>
    <p:extLst>
      <p:ext uri="{BB962C8B-B14F-4D97-AF65-F5344CB8AC3E}">
        <p14:creationId xmlns:p14="http://schemas.microsoft.com/office/powerpoint/2010/main" val="37310366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t>What</a:t>
            </a:r>
            <a:r>
              <a:rPr lang="fi-FI" dirty="0" smtClean="0"/>
              <a:t> </a:t>
            </a:r>
            <a:r>
              <a:rPr lang="fi-FI" dirty="0" err="1" smtClean="0"/>
              <a:t>has</a:t>
            </a:r>
            <a:r>
              <a:rPr lang="fi-FI" dirty="0" smtClean="0"/>
              <a:t> </a:t>
            </a:r>
            <a:r>
              <a:rPr lang="fi-FI" dirty="0" err="1" smtClean="0"/>
              <a:t>been</a:t>
            </a:r>
            <a:r>
              <a:rPr lang="fi-FI" dirty="0" smtClean="0"/>
              <a:t> </a:t>
            </a:r>
            <a:r>
              <a:rPr lang="fi-FI" dirty="0" err="1" smtClean="0"/>
              <a:t>done</a:t>
            </a:r>
            <a:r>
              <a:rPr lang="fi-FI" dirty="0" smtClean="0"/>
              <a:t>:</a:t>
            </a:r>
            <a:endParaRPr lang="en-US" dirty="0"/>
          </a:p>
        </p:txBody>
      </p:sp>
      <p:sp>
        <p:nvSpPr>
          <p:cNvPr id="5" name="Suorakulmio 4"/>
          <p:cNvSpPr/>
          <p:nvPr/>
        </p:nvSpPr>
        <p:spPr>
          <a:xfrm>
            <a:off x="630139" y="2060848"/>
            <a:ext cx="7920880" cy="4770537"/>
          </a:xfrm>
          <a:prstGeom prst="rect">
            <a:avLst/>
          </a:prstGeom>
        </p:spPr>
        <p:txBody>
          <a:bodyPr wrap="square">
            <a:spAutoFit/>
          </a:bodyPr>
          <a:lstStyle/>
          <a:p>
            <a:pPr marL="285750" lvl="0" indent="-285750">
              <a:buFont typeface="Arial" panose="020B0604020202020204" pitchFamily="34" charset="0"/>
              <a:buChar char="•"/>
            </a:pPr>
            <a:r>
              <a:rPr lang="en-US" dirty="0" smtClean="0"/>
              <a:t>Flight </a:t>
            </a:r>
            <a:r>
              <a:rPr lang="en-US" dirty="0"/>
              <a:t>certification (STC) of compliance monitoring system in Piper Navajo </a:t>
            </a:r>
            <a:endParaRPr lang="en-US" dirty="0" smtClean="0"/>
          </a:p>
          <a:p>
            <a:pPr marL="285750" lvl="0" indent="-285750">
              <a:buFont typeface="Arial" panose="020B0604020202020204" pitchFamily="34" charset="0"/>
              <a:buChar char="•"/>
            </a:pPr>
            <a:endParaRPr lang="fi-FI" dirty="0"/>
          </a:p>
          <a:p>
            <a:pPr marL="285750" lvl="0" indent="-285750">
              <a:buFont typeface="Arial" panose="020B0604020202020204" pitchFamily="34" charset="0"/>
              <a:buChar char="•"/>
            </a:pPr>
            <a:r>
              <a:rPr lang="en-US" dirty="0"/>
              <a:t>Short SC.7 </a:t>
            </a:r>
            <a:r>
              <a:rPr lang="en-US" dirty="0" err="1"/>
              <a:t>Skyvan</a:t>
            </a:r>
            <a:r>
              <a:rPr lang="en-US" dirty="0"/>
              <a:t> of Aalto </a:t>
            </a:r>
            <a:r>
              <a:rPr lang="en-US" dirty="0" smtClean="0"/>
              <a:t>University has been </a:t>
            </a:r>
            <a:r>
              <a:rPr lang="en-US" dirty="0"/>
              <a:t>equipped with updated sensors for </a:t>
            </a:r>
            <a:r>
              <a:rPr lang="en-US" dirty="0" smtClean="0"/>
              <a:t>CO2 and SO2.</a:t>
            </a:r>
          </a:p>
          <a:p>
            <a:pPr marL="285750" lvl="0" indent="-285750">
              <a:buFont typeface="Arial" panose="020B0604020202020204" pitchFamily="34" charset="0"/>
              <a:buChar char="•"/>
            </a:pPr>
            <a:endParaRPr lang="en-US" dirty="0" smtClean="0"/>
          </a:p>
          <a:p>
            <a:pPr marL="285750" lvl="0" indent="-285750">
              <a:buFont typeface="Arial" panose="020B0604020202020204" pitchFamily="34" charset="0"/>
              <a:buChar char="•"/>
            </a:pPr>
            <a:r>
              <a:rPr lang="en-US" dirty="0" smtClean="0"/>
              <a:t>Development </a:t>
            </a:r>
            <a:r>
              <a:rPr lang="en-US" dirty="0"/>
              <a:t>of software for automatic compliance measurements detection </a:t>
            </a:r>
            <a:endParaRPr lang="en-US" dirty="0" smtClean="0"/>
          </a:p>
          <a:p>
            <a:pPr marL="285750" lvl="0" indent="-285750">
              <a:buFont typeface="Arial" panose="020B0604020202020204" pitchFamily="34" charset="0"/>
              <a:buChar char="•"/>
            </a:pPr>
            <a:endParaRPr lang="en-US" dirty="0" smtClean="0"/>
          </a:p>
          <a:p>
            <a:pPr marL="285750" lvl="0" indent="-285750">
              <a:buFont typeface="Arial" panose="020B0604020202020204" pitchFamily="34" charset="0"/>
              <a:buChar char="•"/>
            </a:pPr>
            <a:r>
              <a:rPr lang="en-US" dirty="0" smtClean="0"/>
              <a:t>Sulfur </a:t>
            </a:r>
            <a:r>
              <a:rPr lang="en-US" dirty="0"/>
              <a:t>compliance measurement at a fixed station in </a:t>
            </a:r>
            <a:r>
              <a:rPr lang="en-US" dirty="0" err="1"/>
              <a:t>Göteborg</a:t>
            </a:r>
            <a:r>
              <a:rPr lang="en-US" dirty="0"/>
              <a:t> ship channel between Jan 2014 to Nov 2015, (&gt;4000 inspections</a:t>
            </a:r>
            <a:r>
              <a:rPr lang="en-US" dirty="0" smtClean="0"/>
              <a:t>)</a:t>
            </a:r>
          </a:p>
          <a:p>
            <a:pPr marL="285750" lvl="0" indent="-285750">
              <a:buFont typeface="Arial" panose="020B0604020202020204" pitchFamily="34" charset="0"/>
              <a:buChar char="•"/>
            </a:pPr>
            <a:endParaRPr lang="en-US" sz="1600" dirty="0"/>
          </a:p>
          <a:p>
            <a:pPr marL="285750" lvl="0" indent="-285750">
              <a:buFont typeface="Arial" panose="020B0604020202020204" pitchFamily="34" charset="0"/>
              <a:buChar char="•"/>
            </a:pPr>
            <a:r>
              <a:rPr lang="en-US" dirty="0"/>
              <a:t>Sulfur compliance measurement in Belgium </a:t>
            </a:r>
            <a:r>
              <a:rPr lang="en-US" dirty="0" smtClean="0"/>
              <a:t>by Normand </a:t>
            </a:r>
            <a:r>
              <a:rPr lang="en-US" dirty="0"/>
              <a:t>Britten Islander (</a:t>
            </a:r>
            <a:r>
              <a:rPr lang="en-GB" dirty="0"/>
              <a:t>OO-MMM aircraft). </a:t>
            </a:r>
            <a:r>
              <a:rPr lang="fi-FI" dirty="0" smtClean="0"/>
              <a:t>One </a:t>
            </a:r>
            <a:r>
              <a:rPr lang="en-US" dirty="0" smtClean="0"/>
              <a:t>week campaign </a:t>
            </a:r>
            <a:r>
              <a:rPr lang="en-US" dirty="0"/>
              <a:t>of compliance measurements (161 inspections). </a:t>
            </a:r>
            <a:endParaRPr lang="en-US" sz="1600" dirty="0"/>
          </a:p>
          <a:p>
            <a:pPr>
              <a:buClr>
                <a:schemeClr val="tx2"/>
              </a:buClr>
              <a:buSzPct val="150000"/>
            </a:pPr>
            <a:endParaRPr lang="en-US" altLang="en-US" b="1" dirty="0"/>
          </a:p>
        </p:txBody>
      </p:sp>
    </p:spTree>
    <p:extLst>
      <p:ext uri="{BB962C8B-B14F-4D97-AF65-F5344CB8AC3E}">
        <p14:creationId xmlns:p14="http://schemas.microsoft.com/office/powerpoint/2010/main" val="31275310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t>What</a:t>
            </a:r>
            <a:r>
              <a:rPr lang="fi-FI" dirty="0" smtClean="0"/>
              <a:t> </a:t>
            </a:r>
            <a:r>
              <a:rPr lang="fi-FI" dirty="0" err="1" smtClean="0"/>
              <a:t>has</a:t>
            </a:r>
            <a:r>
              <a:rPr lang="fi-FI" dirty="0" smtClean="0"/>
              <a:t> </a:t>
            </a:r>
            <a:r>
              <a:rPr lang="fi-FI" dirty="0" err="1" smtClean="0"/>
              <a:t>been</a:t>
            </a:r>
            <a:r>
              <a:rPr lang="fi-FI" dirty="0" smtClean="0"/>
              <a:t> </a:t>
            </a:r>
            <a:r>
              <a:rPr lang="fi-FI" dirty="0" err="1" smtClean="0"/>
              <a:t>done</a:t>
            </a:r>
            <a:r>
              <a:rPr lang="fi-FI" dirty="0" smtClean="0"/>
              <a:t>:</a:t>
            </a:r>
            <a:endParaRPr lang="en-US" dirty="0"/>
          </a:p>
        </p:txBody>
      </p:sp>
      <p:sp>
        <p:nvSpPr>
          <p:cNvPr id="3" name="Suorakulmio 2"/>
          <p:cNvSpPr/>
          <p:nvPr/>
        </p:nvSpPr>
        <p:spPr>
          <a:xfrm>
            <a:off x="774155" y="1916832"/>
            <a:ext cx="7920880" cy="4524315"/>
          </a:xfrm>
          <a:prstGeom prst="rect">
            <a:avLst/>
          </a:prstGeom>
        </p:spPr>
        <p:txBody>
          <a:bodyPr wrap="square">
            <a:spAutoFit/>
          </a:bodyPr>
          <a:lstStyle/>
          <a:p>
            <a:pPr marL="285750" indent="-285750">
              <a:buFont typeface="Arial" panose="020B0604020202020204" pitchFamily="34" charset="0"/>
              <a:buChar char="•"/>
            </a:pPr>
            <a:r>
              <a:rPr lang="en-GB" dirty="0" smtClean="0"/>
              <a:t>Sweden </a:t>
            </a:r>
            <a:r>
              <a:rPr lang="en-GB" dirty="0"/>
              <a:t>has purchased two hand-equipment for quick scanning on board </a:t>
            </a:r>
            <a:r>
              <a:rPr lang="en-GB" dirty="0" smtClean="0"/>
              <a:t>vessels. </a:t>
            </a:r>
            <a:r>
              <a:rPr lang="en-GB" dirty="0"/>
              <a:t>T</a:t>
            </a:r>
            <a:r>
              <a:rPr lang="en-GB" dirty="0" smtClean="0"/>
              <a:t>raining </a:t>
            </a:r>
            <a:r>
              <a:rPr lang="en-GB" dirty="0"/>
              <a:t>of the inspectors is </a:t>
            </a:r>
            <a:r>
              <a:rPr lang="en-GB" dirty="0" smtClean="0"/>
              <a:t>on-going.</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In The Netherlands quick analysis equipment has been in use since 2014.</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Legal study on sulphur directive in Finland. This legal study will be </a:t>
            </a:r>
            <a:r>
              <a:rPr lang="en-GB" dirty="0" smtClean="0"/>
              <a:t>utilized in </a:t>
            </a:r>
            <a:r>
              <a:rPr lang="en-GB" dirty="0" err="1" smtClean="0"/>
              <a:t>CompMon</a:t>
            </a:r>
            <a:r>
              <a:rPr lang="en-GB" dirty="0" smtClean="0"/>
              <a:t> </a:t>
            </a:r>
            <a:r>
              <a:rPr lang="en-GB" dirty="0" smtClean="0"/>
              <a:t>legal analysis.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Fixed installation </a:t>
            </a:r>
            <a:r>
              <a:rPr lang="en-GB" dirty="0" err="1" smtClean="0"/>
              <a:t>onboard</a:t>
            </a:r>
            <a:r>
              <a:rPr lang="en-GB" dirty="0" smtClean="0"/>
              <a:t> Finnish Border Guard LNG-powered vessel </a:t>
            </a:r>
            <a:r>
              <a:rPr lang="en-GB" dirty="0" err="1" smtClean="0"/>
              <a:t>Turva</a:t>
            </a:r>
            <a:r>
              <a:rPr lang="en-GB" dirty="0" smtClean="0"/>
              <a:t>. Installation is complete, but not yet active.</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a:t>FMI has made an emission estimate tool that is used in optical monitoring instruments.</a:t>
            </a:r>
          </a:p>
          <a:p>
            <a:endParaRPr lang="en-GB" dirty="0" smtClean="0"/>
          </a:p>
          <a:p>
            <a:endParaRPr lang="en-US" dirty="0"/>
          </a:p>
        </p:txBody>
      </p:sp>
    </p:spTree>
    <p:extLst>
      <p:ext uri="{BB962C8B-B14F-4D97-AF65-F5344CB8AC3E}">
        <p14:creationId xmlns:p14="http://schemas.microsoft.com/office/powerpoint/2010/main" val="1683305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t>What</a:t>
            </a:r>
            <a:r>
              <a:rPr lang="fi-FI" dirty="0" smtClean="0"/>
              <a:t> </a:t>
            </a:r>
            <a:r>
              <a:rPr lang="fi-FI" dirty="0" err="1" smtClean="0"/>
              <a:t>has</a:t>
            </a:r>
            <a:r>
              <a:rPr lang="fi-FI" dirty="0" smtClean="0"/>
              <a:t> </a:t>
            </a:r>
            <a:r>
              <a:rPr lang="fi-FI" dirty="0" err="1" smtClean="0"/>
              <a:t>been</a:t>
            </a:r>
            <a:r>
              <a:rPr lang="fi-FI" dirty="0" smtClean="0"/>
              <a:t> </a:t>
            </a:r>
            <a:r>
              <a:rPr lang="fi-FI" dirty="0" err="1" smtClean="0"/>
              <a:t>done</a:t>
            </a:r>
            <a:r>
              <a:rPr lang="fi-FI" dirty="0" smtClean="0"/>
              <a:t>:</a:t>
            </a:r>
            <a:endParaRPr lang="en-US" dirty="0"/>
          </a:p>
        </p:txBody>
      </p:sp>
      <p:sp>
        <p:nvSpPr>
          <p:cNvPr id="3" name="Suorakulmio 2"/>
          <p:cNvSpPr/>
          <p:nvPr/>
        </p:nvSpPr>
        <p:spPr>
          <a:xfrm>
            <a:off x="774155" y="1916832"/>
            <a:ext cx="7920880" cy="3108543"/>
          </a:xfrm>
          <a:prstGeom prst="rect">
            <a:avLst/>
          </a:prstGeom>
        </p:spPr>
        <p:txBody>
          <a:bodyPr wrap="square">
            <a:spAutoFit/>
          </a:bodyPr>
          <a:lstStyle/>
          <a:p>
            <a:pPr lvl="0"/>
            <a:r>
              <a:rPr lang="en-US" dirty="0"/>
              <a:t>Associated activities which are financed outside the project directly by the Danish Environmental  </a:t>
            </a:r>
            <a:r>
              <a:rPr lang="en-US" dirty="0" smtClean="0"/>
              <a:t>Protection </a:t>
            </a:r>
            <a:r>
              <a:rPr lang="en-US" dirty="0"/>
              <a:t>A</a:t>
            </a:r>
            <a:r>
              <a:rPr lang="en-US" dirty="0" smtClean="0"/>
              <a:t>gency</a:t>
            </a:r>
            <a:r>
              <a:rPr lang="en-US" dirty="0" smtClean="0"/>
              <a:t>:</a:t>
            </a:r>
          </a:p>
          <a:p>
            <a:pPr lvl="0"/>
            <a:endParaRPr lang="en-US" sz="1600" dirty="0"/>
          </a:p>
          <a:p>
            <a:pPr marL="742950" lvl="1" indent="-285750">
              <a:buFont typeface="Arial" panose="020B0604020202020204" pitchFamily="34" charset="0"/>
              <a:buChar char="•"/>
            </a:pPr>
            <a:r>
              <a:rPr lang="en-US" dirty="0"/>
              <a:t>Sulfur compliance measurement at Great Belt bridge  between June 2015 to Nov 2015, (3000 inspections)</a:t>
            </a:r>
            <a:endParaRPr lang="en-US" sz="1600" dirty="0"/>
          </a:p>
          <a:p>
            <a:pPr lvl="1"/>
            <a:endParaRPr lang="en-US" dirty="0" smtClean="0"/>
          </a:p>
          <a:p>
            <a:pPr marL="742950" lvl="1" indent="-285750">
              <a:buFont typeface="Arial" panose="020B0604020202020204" pitchFamily="34" charset="0"/>
              <a:buChar char="•"/>
            </a:pPr>
            <a:r>
              <a:rPr lang="en-US" dirty="0" smtClean="0"/>
              <a:t>Airborne </a:t>
            </a:r>
            <a:r>
              <a:rPr lang="en-US" dirty="0"/>
              <a:t>Sulfur compliance measurement around the coasts of Denmark using a Piper Navajo aircraft(OY-MST) between June 2015 to Nov 2015, (600 inspections)</a:t>
            </a:r>
            <a:endParaRPr lang="en-US" sz="1600" dirty="0"/>
          </a:p>
          <a:p>
            <a:endParaRPr lang="en-GB" dirty="0" smtClean="0"/>
          </a:p>
          <a:p>
            <a:endParaRPr lang="en-US" dirty="0"/>
          </a:p>
        </p:txBody>
      </p:sp>
    </p:spTree>
    <p:extLst>
      <p:ext uri="{BB962C8B-B14F-4D97-AF65-F5344CB8AC3E}">
        <p14:creationId xmlns:p14="http://schemas.microsoft.com/office/powerpoint/2010/main" val="22949088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t>What’s</a:t>
            </a:r>
            <a:r>
              <a:rPr lang="fi-FI" dirty="0" smtClean="0"/>
              <a:t> </a:t>
            </a:r>
            <a:r>
              <a:rPr lang="fi-FI" dirty="0" err="1" smtClean="0"/>
              <a:t>going</a:t>
            </a:r>
            <a:r>
              <a:rPr lang="fi-FI" dirty="0" smtClean="0"/>
              <a:t> on:</a:t>
            </a:r>
            <a:endParaRPr lang="en-US" dirty="0"/>
          </a:p>
        </p:txBody>
      </p:sp>
      <p:sp>
        <p:nvSpPr>
          <p:cNvPr id="3" name="Suorakulmio 2"/>
          <p:cNvSpPr/>
          <p:nvPr/>
        </p:nvSpPr>
        <p:spPr>
          <a:xfrm>
            <a:off x="774155" y="1916832"/>
            <a:ext cx="7920880" cy="4524315"/>
          </a:xfrm>
          <a:prstGeom prst="rect">
            <a:avLst/>
          </a:prstGeom>
        </p:spPr>
        <p:txBody>
          <a:bodyPr wrap="square">
            <a:spAutoFit/>
          </a:bodyPr>
          <a:lstStyle/>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err="1" smtClean="0"/>
              <a:t>Trafi’s</a:t>
            </a:r>
            <a:r>
              <a:rPr lang="en-GB" dirty="0" smtClean="0"/>
              <a:t> call for tenders on monitoring service of sulphur compliance is soon to be published.</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a:t>CEF-funding: </a:t>
            </a:r>
            <a:r>
              <a:rPr lang="en-GB" dirty="0" smtClean="0"/>
              <a:t>Signature </a:t>
            </a:r>
            <a:r>
              <a:rPr lang="en-GB" dirty="0"/>
              <a:t>process to be </a:t>
            </a:r>
            <a:r>
              <a:rPr lang="en-GB" dirty="0" smtClean="0"/>
              <a:t>finalized next week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ILT is </a:t>
            </a:r>
            <a:r>
              <a:rPr lang="en-US" dirty="0" smtClean="0"/>
              <a:t>working </a:t>
            </a:r>
            <a:r>
              <a:rPr lang="en-US" dirty="0"/>
              <a:t>on a fixed </a:t>
            </a:r>
            <a:r>
              <a:rPr lang="en-US" dirty="0" smtClean="0"/>
              <a:t>or </a:t>
            </a:r>
            <a:r>
              <a:rPr lang="en-US" dirty="0"/>
              <a:t>mobile sniffer in </a:t>
            </a:r>
            <a:r>
              <a:rPr lang="en-US" dirty="0" smtClean="0"/>
              <a:t>Dutch </a:t>
            </a:r>
            <a:r>
              <a:rPr lang="en-US" dirty="0"/>
              <a:t>ports as </a:t>
            </a:r>
            <a:r>
              <a:rPr lang="en-US" dirty="0" smtClean="0"/>
              <a:t>Flushing, Amsterdam and </a:t>
            </a:r>
            <a:r>
              <a:rPr lang="en-US" dirty="0" smtClean="0"/>
              <a:t>Groningen</a:t>
            </a:r>
          </a:p>
          <a:p>
            <a:pPr marL="285750" indent="-285750">
              <a:buFont typeface="Arial" panose="020B0604020202020204" pitchFamily="34" charset="0"/>
              <a:buChar char="•"/>
            </a:pPr>
            <a:endParaRPr lang="fi-FI" dirty="0" smtClean="0"/>
          </a:p>
          <a:p>
            <a:pPr marL="285750" indent="-285750">
              <a:buFont typeface="Arial" panose="020B0604020202020204" pitchFamily="34" charset="0"/>
              <a:buChar char="•"/>
            </a:pPr>
            <a:r>
              <a:rPr lang="fi-FI" dirty="0" err="1" smtClean="0"/>
              <a:t>Co-operation</a:t>
            </a:r>
            <a:r>
              <a:rPr lang="fi-FI" dirty="0" smtClean="0"/>
              <a:t> </a:t>
            </a:r>
            <a:r>
              <a:rPr lang="fi-FI" dirty="0" err="1" smtClean="0"/>
              <a:t>between</a:t>
            </a:r>
            <a:r>
              <a:rPr lang="fi-FI" dirty="0" smtClean="0"/>
              <a:t> The </a:t>
            </a:r>
            <a:r>
              <a:rPr lang="fi-FI" dirty="0" err="1" smtClean="0"/>
              <a:t>Netherlands</a:t>
            </a:r>
            <a:r>
              <a:rPr lang="fi-FI" dirty="0" smtClean="0"/>
              <a:t> and </a:t>
            </a:r>
            <a:r>
              <a:rPr lang="fi-FI" dirty="0" err="1" smtClean="0"/>
              <a:t>Belgium</a:t>
            </a:r>
            <a:r>
              <a:rPr lang="fi-FI" dirty="0" smtClean="0"/>
              <a:t> </a:t>
            </a:r>
            <a:r>
              <a:rPr lang="en-US" dirty="0"/>
              <a:t>for aerial inspections</a:t>
            </a:r>
            <a:endParaRPr lang="en-GB" dirty="0"/>
          </a:p>
          <a:p>
            <a:endParaRPr lang="en-GB" dirty="0" smtClean="0"/>
          </a:p>
          <a:p>
            <a:endParaRPr lang="en-GB" dirty="0" smtClean="0"/>
          </a:p>
          <a:p>
            <a:endParaRPr lang="en-GB" dirty="0" smtClean="0"/>
          </a:p>
          <a:p>
            <a:endParaRPr lang="en-GB" dirty="0" smtClean="0"/>
          </a:p>
          <a:p>
            <a:endParaRPr lang="en-US" dirty="0"/>
          </a:p>
        </p:txBody>
      </p:sp>
    </p:spTree>
    <p:extLst>
      <p:ext uri="{BB962C8B-B14F-4D97-AF65-F5344CB8AC3E}">
        <p14:creationId xmlns:p14="http://schemas.microsoft.com/office/powerpoint/2010/main" val="32915258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t>Next</a:t>
            </a:r>
            <a:r>
              <a:rPr lang="fi-FI" dirty="0" smtClean="0"/>
              <a:t> </a:t>
            </a:r>
            <a:r>
              <a:rPr lang="fi-FI" dirty="0" err="1" smtClean="0"/>
              <a:t>steps</a:t>
            </a:r>
            <a:r>
              <a:rPr lang="fi-FI" dirty="0" smtClean="0"/>
              <a:t>:</a:t>
            </a:r>
            <a:endParaRPr lang="en-US" dirty="0"/>
          </a:p>
        </p:txBody>
      </p:sp>
      <p:sp>
        <p:nvSpPr>
          <p:cNvPr id="3" name="Suorakulmio 2"/>
          <p:cNvSpPr/>
          <p:nvPr/>
        </p:nvSpPr>
        <p:spPr>
          <a:xfrm>
            <a:off x="774155" y="1916832"/>
            <a:ext cx="7920880" cy="6463308"/>
          </a:xfrm>
          <a:prstGeom prst="rect">
            <a:avLst/>
          </a:prstGeom>
        </p:spPr>
        <p:txBody>
          <a:bodyPr wrap="square">
            <a:spAutoFit/>
          </a:bodyPr>
          <a:lstStyle/>
          <a:p>
            <a:endParaRPr lang="en-GB" dirty="0"/>
          </a:p>
          <a:p>
            <a:pPr marL="285750" indent="-285750">
              <a:buFont typeface="Arial" panose="020B0604020202020204" pitchFamily="34" charset="0"/>
              <a:buChar char="•"/>
            </a:pPr>
            <a:r>
              <a:rPr lang="en-GB" dirty="0" smtClean="0"/>
              <a:t>Stakeholder conferences</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Work on </a:t>
            </a:r>
            <a:r>
              <a:rPr lang="en-GB" dirty="0" err="1" smtClean="0"/>
              <a:t>CompMon</a:t>
            </a:r>
            <a:r>
              <a:rPr lang="en-GB" dirty="0" smtClean="0"/>
              <a:t> legal analysis </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err="1" smtClean="0"/>
              <a:t>CompMon</a:t>
            </a:r>
            <a:r>
              <a:rPr lang="en-GB" dirty="0" smtClean="0"/>
              <a:t> website</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err="1" smtClean="0"/>
              <a:t>CompMon</a:t>
            </a:r>
            <a:r>
              <a:rPr lang="en-GB" dirty="0" smtClean="0"/>
              <a:t> promoting tour in Baltic sea MS</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Airborne surveillance in North Sea will continue with more flight hours</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ILT is </a:t>
            </a:r>
            <a:r>
              <a:rPr lang="en-US" dirty="0" smtClean="0"/>
              <a:t>developing fuel </a:t>
            </a:r>
            <a:r>
              <a:rPr lang="en-US" dirty="0"/>
              <a:t>calculator for onboard inspections verifying the fuel </a:t>
            </a:r>
            <a:r>
              <a:rPr lang="en-US" dirty="0" smtClean="0"/>
              <a:t>record books</a:t>
            </a: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smtClean="0"/>
          </a:p>
          <a:p>
            <a:endParaRPr lang="en-GB" dirty="0" smtClean="0"/>
          </a:p>
          <a:p>
            <a:endParaRPr lang="en-GB" dirty="0" smtClean="0"/>
          </a:p>
          <a:p>
            <a:endParaRPr lang="en-GB" dirty="0" smtClean="0"/>
          </a:p>
          <a:p>
            <a:endParaRPr lang="en-US" dirty="0"/>
          </a:p>
        </p:txBody>
      </p:sp>
    </p:spTree>
    <p:extLst>
      <p:ext uri="{BB962C8B-B14F-4D97-AF65-F5344CB8AC3E}">
        <p14:creationId xmlns:p14="http://schemas.microsoft.com/office/powerpoint/2010/main" val="41022712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t>Next</a:t>
            </a:r>
            <a:r>
              <a:rPr lang="fi-FI" dirty="0" smtClean="0"/>
              <a:t> </a:t>
            </a:r>
            <a:r>
              <a:rPr lang="fi-FI" dirty="0" err="1" smtClean="0"/>
              <a:t>steps</a:t>
            </a:r>
            <a:r>
              <a:rPr lang="fi-FI" dirty="0" smtClean="0"/>
              <a:t>:</a:t>
            </a:r>
            <a:endParaRPr lang="en-US" dirty="0"/>
          </a:p>
        </p:txBody>
      </p:sp>
      <p:sp>
        <p:nvSpPr>
          <p:cNvPr id="3" name="Suorakulmio 2"/>
          <p:cNvSpPr/>
          <p:nvPr/>
        </p:nvSpPr>
        <p:spPr>
          <a:xfrm>
            <a:off x="774155" y="1916832"/>
            <a:ext cx="7920880" cy="7294305"/>
          </a:xfrm>
          <a:prstGeom prst="rect">
            <a:avLst/>
          </a:prstGeom>
        </p:spPr>
        <p:txBody>
          <a:bodyPr wrap="square">
            <a:spAutoFit/>
          </a:bodyPr>
          <a:lstStyle/>
          <a:p>
            <a:endParaRPr lang="en-GB" dirty="0"/>
          </a:p>
          <a:p>
            <a:pPr marL="285750" indent="-285750">
              <a:buFont typeface="Arial" panose="020B0604020202020204" pitchFamily="34" charset="0"/>
              <a:buChar char="•"/>
            </a:pPr>
            <a:r>
              <a:rPr lang="en-US" dirty="0" smtClean="0"/>
              <a:t>Onboard </a:t>
            </a:r>
            <a:r>
              <a:rPr lang="en-US" dirty="0"/>
              <a:t>emission </a:t>
            </a:r>
            <a:r>
              <a:rPr lang="en-US" dirty="0" smtClean="0"/>
              <a:t>monitoring </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Developments </a:t>
            </a:r>
            <a:r>
              <a:rPr lang="en-US" dirty="0"/>
              <a:t>of electronic fuel </a:t>
            </a:r>
            <a:r>
              <a:rPr lang="en-US" dirty="0" smtClean="0"/>
              <a:t>record book </a:t>
            </a:r>
            <a:r>
              <a:rPr lang="en-US" dirty="0"/>
              <a:t>connected with AIS track data for </a:t>
            </a:r>
            <a:r>
              <a:rPr lang="en-US" dirty="0" smtClean="0"/>
              <a:t>inspection</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GB" dirty="0"/>
              <a:t>Upgrading of sensors, software </a:t>
            </a:r>
            <a:r>
              <a:rPr lang="en-GB" dirty="0" smtClean="0"/>
              <a:t>and </a:t>
            </a:r>
            <a:r>
              <a:rPr lang="en-GB" dirty="0"/>
              <a:t>telecommunications of a long term air quality reference station on </a:t>
            </a:r>
            <a:r>
              <a:rPr lang="en-GB" dirty="0" err="1"/>
              <a:t>Utö</a:t>
            </a:r>
            <a:r>
              <a:rPr lang="en-GB" dirty="0"/>
              <a:t> island (Finland) </a:t>
            </a: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FMI will </a:t>
            </a:r>
            <a:r>
              <a:rPr lang="en-GB" dirty="0"/>
              <a:t>create and manage two knowledge databases that will be used for quality assurance of compliance monitoring </a:t>
            </a:r>
            <a:r>
              <a:rPr lang="en-GB" dirty="0" smtClean="0"/>
              <a:t>information</a:t>
            </a:r>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r>
              <a:rPr lang="en-GB" dirty="0" smtClean="0"/>
              <a:t>…</a:t>
            </a: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smtClean="0"/>
          </a:p>
          <a:p>
            <a:endParaRPr lang="en-GB" dirty="0" smtClean="0"/>
          </a:p>
          <a:p>
            <a:endParaRPr lang="en-GB" dirty="0" smtClean="0"/>
          </a:p>
          <a:p>
            <a:endParaRPr lang="en-GB" dirty="0" smtClean="0"/>
          </a:p>
          <a:p>
            <a:endParaRPr lang="en-US" dirty="0"/>
          </a:p>
        </p:txBody>
      </p:sp>
    </p:spTree>
    <p:extLst>
      <p:ext uri="{BB962C8B-B14F-4D97-AF65-F5344CB8AC3E}">
        <p14:creationId xmlns:p14="http://schemas.microsoft.com/office/powerpoint/2010/main" val="444529360"/>
      </p:ext>
    </p:extLst>
  </p:cSld>
  <p:clrMapOvr>
    <a:masterClrMapping/>
  </p:clrMapOvr>
  <p:timing>
    <p:tnLst>
      <p:par>
        <p:cTn id="1" dur="indefinite" restart="never" nodeType="tmRoot"/>
      </p:par>
    </p:tnLst>
  </p:timing>
</p:sld>
</file>

<file path=ppt/theme/theme1.xml><?xml version="1.0" encoding="utf-8"?>
<a:theme xmlns:a="http://schemas.openxmlformats.org/drawingml/2006/main" name="Trafi_2014_otsikkodia">
  <a:themeElements>
    <a:clrScheme name="Custom 2">
      <a:dk1>
        <a:srgbClr val="000000"/>
      </a:dk1>
      <a:lt1>
        <a:srgbClr val="FFFFFF"/>
      </a:lt1>
      <a:dk2>
        <a:srgbClr val="1C9B39"/>
      </a:dk2>
      <a:lt2>
        <a:srgbClr val="FFFFFF"/>
      </a:lt2>
      <a:accent1>
        <a:srgbClr val="BED600"/>
      </a:accent1>
      <a:accent2>
        <a:srgbClr val="7AB800"/>
      </a:accent2>
      <a:accent3>
        <a:srgbClr val="007D57"/>
      </a:accent3>
      <a:accent4>
        <a:srgbClr val="E98300"/>
      </a:accent4>
      <a:accent5>
        <a:srgbClr val="003F87"/>
      </a:accent5>
      <a:accent6>
        <a:srgbClr val="0065BD"/>
      </a:accent6>
      <a:hlink>
        <a:srgbClr val="007D57"/>
      </a:hlink>
      <a:folHlink>
        <a:srgbClr val="7AB800"/>
      </a:folHlink>
    </a:clrScheme>
    <a:fontScheme name="Trafi_fonti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696</Words>
  <Application>Microsoft Office PowerPoint</Application>
  <PresentationFormat>Mukautettu</PresentationFormat>
  <Paragraphs>109</Paragraphs>
  <Slides>10</Slides>
  <Notes>5</Notes>
  <HiddenSlides>0</HiddenSlides>
  <MMClips>0</MMClips>
  <ScaleCrop>false</ScaleCrop>
  <HeadingPairs>
    <vt:vector size="4" baseType="variant">
      <vt:variant>
        <vt:lpstr>Teema</vt:lpstr>
      </vt:variant>
      <vt:variant>
        <vt:i4>1</vt:i4>
      </vt:variant>
      <vt:variant>
        <vt:lpstr>Dian otsikot</vt:lpstr>
      </vt:variant>
      <vt:variant>
        <vt:i4>10</vt:i4>
      </vt:variant>
    </vt:vector>
  </HeadingPairs>
  <TitlesOfParts>
    <vt:vector size="11" baseType="lpstr">
      <vt:lpstr>Trafi_2014_otsikkodia</vt:lpstr>
      <vt:lpstr>CompMon -  Compliance monitoring for Marpol Annex VI</vt:lpstr>
      <vt:lpstr>Main objectives of CompMon</vt:lpstr>
      <vt:lpstr>Partners</vt:lpstr>
      <vt:lpstr>What has been done:</vt:lpstr>
      <vt:lpstr>What has been done:</vt:lpstr>
      <vt:lpstr>What has been done:</vt:lpstr>
      <vt:lpstr>What’s going on:</vt:lpstr>
      <vt:lpstr>Next steps:</vt:lpstr>
      <vt:lpstr>Next steps:</vt:lpstr>
      <vt:lpstr>PowerPoint-esitys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2012-06-04T11:36:57Z</dcterms:created>
  <dcterms:modified xsi:type="dcterms:W3CDTF">2015-11-25T12:31:40Z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webKey">
    <vt:lpwstr>3348d129bb893398596b1c5073341cd0#trafitwebapp01.trafi.intra!/TWeb/toaxfront!8080!0</vt:lpwstr>
  </property>
</Properties>
</file>